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12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13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14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16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17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6"/>
  </p:notesMasterIdLst>
  <p:sldIdLst>
    <p:sldId id="1367" r:id="rId2"/>
    <p:sldId id="1368" r:id="rId3"/>
    <p:sldId id="1369" r:id="rId4"/>
    <p:sldId id="1370" r:id="rId5"/>
    <p:sldId id="1371" r:id="rId6"/>
    <p:sldId id="1372" r:id="rId7"/>
    <p:sldId id="1373" r:id="rId8"/>
    <p:sldId id="1374" r:id="rId9"/>
    <p:sldId id="1375" r:id="rId10"/>
    <p:sldId id="1376" r:id="rId11"/>
    <p:sldId id="1377" r:id="rId12"/>
    <p:sldId id="1378" r:id="rId13"/>
    <p:sldId id="1379" r:id="rId14"/>
    <p:sldId id="1380" r:id="rId15"/>
    <p:sldId id="1381" r:id="rId16"/>
    <p:sldId id="1382" r:id="rId17"/>
    <p:sldId id="1383" r:id="rId18"/>
    <p:sldId id="1384" r:id="rId19"/>
    <p:sldId id="1385" r:id="rId20"/>
    <p:sldId id="1386" r:id="rId21"/>
    <p:sldId id="1387" r:id="rId22"/>
    <p:sldId id="1388" r:id="rId23"/>
    <p:sldId id="1389" r:id="rId24"/>
    <p:sldId id="1390" r:id="rId25"/>
    <p:sldId id="1454" r:id="rId26"/>
    <p:sldId id="1391" r:id="rId27"/>
    <p:sldId id="1392" r:id="rId28"/>
    <p:sldId id="1393" r:id="rId29"/>
    <p:sldId id="1394" r:id="rId30"/>
    <p:sldId id="1395" r:id="rId31"/>
    <p:sldId id="1396" r:id="rId32"/>
    <p:sldId id="1397" r:id="rId33"/>
    <p:sldId id="1398" r:id="rId34"/>
    <p:sldId id="1399" r:id="rId35"/>
    <p:sldId id="1400" r:id="rId36"/>
    <p:sldId id="1401" r:id="rId37"/>
    <p:sldId id="1402" r:id="rId38"/>
    <p:sldId id="1403" r:id="rId39"/>
    <p:sldId id="1404" r:id="rId40"/>
    <p:sldId id="1405" r:id="rId41"/>
    <p:sldId id="1406" r:id="rId42"/>
    <p:sldId id="1407" r:id="rId43"/>
    <p:sldId id="1455" r:id="rId44"/>
    <p:sldId id="1408" r:id="rId45"/>
    <p:sldId id="1409" r:id="rId46"/>
    <p:sldId id="1410" r:id="rId47"/>
    <p:sldId id="1411" r:id="rId48"/>
    <p:sldId id="1412" r:id="rId49"/>
    <p:sldId id="1413" r:id="rId50"/>
    <p:sldId id="1414" r:id="rId51"/>
    <p:sldId id="1415" r:id="rId52"/>
    <p:sldId id="1416" r:id="rId53"/>
    <p:sldId id="1417" r:id="rId54"/>
    <p:sldId id="1418" r:id="rId55"/>
    <p:sldId id="1419" r:id="rId56"/>
    <p:sldId id="1420" r:id="rId57"/>
    <p:sldId id="1421" r:id="rId58"/>
    <p:sldId id="1422" r:id="rId59"/>
    <p:sldId id="1423" r:id="rId60"/>
    <p:sldId id="1424" r:id="rId61"/>
    <p:sldId id="1425" r:id="rId62"/>
    <p:sldId id="1426" r:id="rId63"/>
    <p:sldId id="1427" r:id="rId64"/>
    <p:sldId id="1456" r:id="rId65"/>
    <p:sldId id="1428" r:id="rId66"/>
    <p:sldId id="1429" r:id="rId67"/>
    <p:sldId id="1460" r:id="rId68"/>
    <p:sldId id="1430" r:id="rId69"/>
    <p:sldId id="1459" r:id="rId70"/>
    <p:sldId id="1431" r:id="rId71"/>
    <p:sldId id="1432" r:id="rId72"/>
    <p:sldId id="1461" r:id="rId73"/>
    <p:sldId id="1433" r:id="rId74"/>
    <p:sldId id="1462" r:id="rId75"/>
    <p:sldId id="1463" r:id="rId76"/>
    <p:sldId id="1434" r:id="rId77"/>
    <p:sldId id="1435" r:id="rId78"/>
    <p:sldId id="1436" r:id="rId79"/>
    <p:sldId id="1437" r:id="rId80"/>
    <p:sldId id="1438" r:id="rId81"/>
    <p:sldId id="1439" r:id="rId82"/>
    <p:sldId id="1440" r:id="rId83"/>
    <p:sldId id="1441" r:id="rId84"/>
    <p:sldId id="1442" r:id="rId85"/>
    <p:sldId id="1443" r:id="rId86"/>
    <p:sldId id="1444" r:id="rId87"/>
    <p:sldId id="1445" r:id="rId88"/>
    <p:sldId id="1446" r:id="rId89"/>
    <p:sldId id="1447" r:id="rId90"/>
    <p:sldId id="1448" r:id="rId91"/>
    <p:sldId id="1449" r:id="rId92"/>
    <p:sldId id="1450" r:id="rId93"/>
    <p:sldId id="1451" r:id="rId94"/>
    <p:sldId id="1452" r:id="rId95"/>
  </p:sldIdLst>
  <p:sldSz cx="9144000" cy="6858000" type="screen4x3"/>
  <p:notesSz cx="6858000" cy="9144000"/>
  <p:defaultTextStyle>
    <a:defPPr>
      <a:defRPr lang="e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CC"/>
    <a:srgbClr val="3399FF"/>
    <a:srgbClr val="3366CC"/>
    <a:srgbClr val="FFCCFF"/>
    <a:srgbClr val="0099CC"/>
    <a:srgbClr val="FFCC99"/>
    <a:srgbClr val="FF9966"/>
    <a:srgbClr val="FF3300"/>
    <a:srgbClr val="33CC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85" autoAdjust="0"/>
    <p:restoredTop sz="81688" autoAdjust="0"/>
  </p:normalViewPr>
  <p:slideViewPr>
    <p:cSldViewPr>
      <p:cViewPr varScale="1">
        <p:scale>
          <a:sx n="61" d="100"/>
          <a:sy n="61" d="100"/>
        </p:scale>
        <p:origin x="1596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2" y="3481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-419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70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4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04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04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DF5C560B-CDF1-4C0C-9882-A880D839E6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6875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6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3.xm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7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4.xml"/></Relationships>
</file>

<file path=ppt/notesSlides/_rels/notesSlide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8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5.xml"/></Relationships>
</file>

<file path=ppt/notesSlides/_rels/notesSlide1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1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6.xml"/></Relationships>
</file>

<file path=ppt/notesSlides/_rels/notesSlide1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60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7.xml"/></Relationships>
</file>

<file path=ppt/notesSlides/_rels/notesSlide1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63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8.xml"/></Relationships>
</file>

<file path=ppt/notesSlides/_rels/notesSlide1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66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9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2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2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2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765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276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5EA901A-9235-4618-8B21-DCAE950D6179}" type="slidenum">
              <a:rPr lang="en-US" altLang="en-US" smtClean="0"/>
              <a:pPr/>
              <a:t>5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10707739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F5C560B-CDF1-4C0C-9882-A880D839E6C2}" type="slidenum">
              <a:rPr lang="en-US" smtClean="0"/>
              <a:pPr>
                <a:defRPr/>
              </a:pPr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45072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Image Placeholder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632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altLang="en-US"/>
          </a:p>
        </p:txBody>
      </p:sp>
      <p:sp>
        <p:nvSpPr>
          <p:cNvPr id="56324" name="Slide Number Placeholder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1" hangingPunct="1">
              <a:buFont typeface="Arial" charset="0"/>
              <a:buNone/>
            </a:pPr>
            <a:fld id="{06DD8DD5-0990-4C0C-9C9F-24664DD5F641}" type="slidenum">
              <a:rPr lang="en-US" altLang="en-US" sz="1200"/>
              <a:pPr algn="r" eaLnBrk="1" hangingPunct="1">
                <a:buFont typeface="Arial" charset="0"/>
                <a:buNone/>
              </a:pPr>
              <a:t>46</a:t>
            </a:fld>
            <a:endParaRPr lang="en-US" altLang="en-US" sz="1200"/>
          </a:p>
        </p:txBody>
      </p:sp>
    </p:spTree>
    <p:extLst>
      <p:ext uri="{BB962C8B-B14F-4D97-AF65-F5344CB8AC3E}">
        <p14:creationId xmlns:p14="http://schemas.microsoft.com/office/powerpoint/2010/main" val="223218214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altLang="en-US"/>
          </a:p>
        </p:txBody>
      </p:sp>
      <p:sp>
        <p:nvSpPr>
          <p:cNvPr id="58372" name="Slide Number Placeholder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1" hangingPunct="1">
              <a:buFont typeface="Arial" charset="0"/>
              <a:buNone/>
            </a:pPr>
            <a:fld id="{526B6BD6-9202-4A53-ACA4-D2D54DA756A6}" type="slidenum">
              <a:rPr lang="en-US" altLang="en-US" sz="1200"/>
              <a:pPr algn="r" eaLnBrk="1" hangingPunct="1">
                <a:buFont typeface="Arial" charset="0"/>
                <a:buNone/>
              </a:pPr>
              <a:t>47</a:t>
            </a:fld>
            <a:endParaRPr lang="en-US" altLang="en-US" sz="1200"/>
          </a:p>
        </p:txBody>
      </p:sp>
    </p:spTree>
    <p:extLst>
      <p:ext uri="{BB962C8B-B14F-4D97-AF65-F5344CB8AC3E}">
        <p14:creationId xmlns:p14="http://schemas.microsoft.com/office/powerpoint/2010/main" val="9021744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Slide Image Placeholder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041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altLang="en-US"/>
          </a:p>
        </p:txBody>
      </p:sp>
      <p:sp>
        <p:nvSpPr>
          <p:cNvPr id="60420" name="Slide Number Placeholder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1" hangingPunct="1">
              <a:buFont typeface="Arial" charset="0"/>
              <a:buNone/>
            </a:pPr>
            <a:fld id="{15BAB9E5-F82F-4826-8B8A-CAB451546606}" type="slidenum">
              <a:rPr lang="en-US" altLang="en-US" sz="1200"/>
              <a:pPr algn="r" eaLnBrk="1" hangingPunct="1">
                <a:buFont typeface="Arial" charset="0"/>
                <a:buNone/>
              </a:pPr>
              <a:t>48</a:t>
            </a:fld>
            <a:endParaRPr lang="en-US" altLang="en-US" sz="1200"/>
          </a:p>
        </p:txBody>
      </p:sp>
    </p:spTree>
    <p:extLst>
      <p:ext uri="{BB962C8B-B14F-4D97-AF65-F5344CB8AC3E}">
        <p14:creationId xmlns:p14="http://schemas.microsoft.com/office/powerpoint/2010/main" val="239044376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lide Image Placeholder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451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altLang="en-US"/>
          </a:p>
        </p:txBody>
      </p:sp>
      <p:sp>
        <p:nvSpPr>
          <p:cNvPr id="64516" name="Slide Number Placeholder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1" hangingPunct="1">
              <a:buFont typeface="Arial" charset="0"/>
              <a:buNone/>
            </a:pPr>
            <a:fld id="{AD842946-AC41-4000-BCC7-0EA4FAA9A6B8}" type="slidenum">
              <a:rPr lang="en-US" altLang="en-US" sz="1200"/>
              <a:pPr algn="r" eaLnBrk="1" hangingPunct="1">
                <a:buFont typeface="Arial" charset="0"/>
                <a:buNone/>
              </a:pPr>
              <a:t>51</a:t>
            </a:fld>
            <a:endParaRPr lang="en-US" altLang="en-US" sz="1200"/>
          </a:p>
        </p:txBody>
      </p:sp>
    </p:spTree>
    <p:extLst>
      <p:ext uri="{BB962C8B-B14F-4D97-AF65-F5344CB8AC3E}">
        <p14:creationId xmlns:p14="http://schemas.microsoft.com/office/powerpoint/2010/main" val="330592546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Slide Image Placeholder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8192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altLang="en-US"/>
          </a:p>
        </p:txBody>
      </p:sp>
      <p:sp>
        <p:nvSpPr>
          <p:cNvPr id="81924" name="Slide Number Placeholder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1" hangingPunct="1">
              <a:buFont typeface="Arial" charset="0"/>
              <a:buNone/>
            </a:pPr>
            <a:fld id="{4C1ADFF5-354F-4270-A5F4-E8D23EE9D193}" type="slidenum">
              <a:rPr lang="en-US" altLang="en-US" sz="1200"/>
              <a:pPr algn="r" eaLnBrk="1" hangingPunct="1">
                <a:buFont typeface="Arial" charset="0"/>
                <a:buNone/>
              </a:pPr>
              <a:t>60</a:t>
            </a:fld>
            <a:endParaRPr lang="en-US" altLang="en-US" sz="1200"/>
          </a:p>
        </p:txBody>
      </p:sp>
    </p:spTree>
    <p:extLst>
      <p:ext uri="{BB962C8B-B14F-4D97-AF65-F5344CB8AC3E}">
        <p14:creationId xmlns:p14="http://schemas.microsoft.com/office/powerpoint/2010/main" val="96483536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Slide Image Placeholder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8601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altLang="en-US" dirty="0"/>
          </a:p>
        </p:txBody>
      </p:sp>
      <p:sp>
        <p:nvSpPr>
          <p:cNvPr id="86020" name="Slide Number Placeholder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1" hangingPunct="1">
              <a:buFont typeface="Arial" charset="0"/>
              <a:buNone/>
            </a:pPr>
            <a:fld id="{66B3D7AF-CF40-47A3-8E01-5567375A8C95}" type="slidenum">
              <a:rPr lang="en-US" altLang="en-US" sz="1200"/>
              <a:pPr algn="r" eaLnBrk="1" hangingPunct="1">
                <a:buFont typeface="Arial" charset="0"/>
                <a:buNone/>
              </a:pPr>
              <a:t>63</a:t>
            </a:fld>
            <a:endParaRPr lang="en-US" altLang="en-US" sz="1200"/>
          </a:p>
        </p:txBody>
      </p:sp>
    </p:spTree>
    <p:extLst>
      <p:ext uri="{BB962C8B-B14F-4D97-AF65-F5344CB8AC3E}">
        <p14:creationId xmlns:p14="http://schemas.microsoft.com/office/powerpoint/2010/main" val="299599809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Slide Image Placeholder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8909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altLang="en-US"/>
          </a:p>
        </p:txBody>
      </p:sp>
      <p:sp>
        <p:nvSpPr>
          <p:cNvPr id="89092" name="Slide Number Placeholder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1" hangingPunct="1">
              <a:buFont typeface="Arial" charset="0"/>
              <a:buNone/>
            </a:pPr>
            <a:fld id="{718DE5AC-C0ED-4D0A-8B51-86F6E94BE27D}" type="slidenum">
              <a:rPr lang="en-US" altLang="en-US" sz="1200"/>
              <a:pPr algn="r" eaLnBrk="1" hangingPunct="1">
                <a:buFont typeface="Arial" charset="0"/>
                <a:buNone/>
              </a:pPr>
              <a:t>66</a:t>
            </a:fld>
            <a:endParaRPr lang="en-US" altLang="en-US" sz="1200"/>
          </a:p>
        </p:txBody>
      </p:sp>
    </p:spTree>
    <p:extLst>
      <p:ext uri="{BB962C8B-B14F-4D97-AF65-F5344CB8AC3E}">
        <p14:creationId xmlns:p14="http://schemas.microsoft.com/office/powerpoint/2010/main" val="38713566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r-Latn-RS" dirty="0" smtClean="0"/>
              <a:t>Over</a:t>
            </a:r>
          </a:p>
          <a:p>
            <a:r>
              <a:rPr lang="sr-Latn-RS" dirty="0" smtClean="0"/>
              <a:t>below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F5C560B-CDF1-4C0C-9882-A880D839E6C2}" type="slidenum">
              <a:rPr lang="en-US" smtClean="0"/>
              <a:pPr>
                <a:defRPr/>
              </a:pPr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209860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217DDCA-86FF-4109-9F38-B32372E5ABFA}" type="slidenum">
              <a:rPr lang="sr-Latn-CS" smtClean="0"/>
              <a:pPr>
                <a:defRPr/>
              </a:pPr>
              <a:t>72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8328544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FAD90D5A-D916-40DE-BF47-52B9C271B866}" type="slidenum">
              <a:rPr lang="en-US" altLang="en-US" smtClean="0"/>
              <a:pPr/>
              <a:t>7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0410786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F2E0FF-8CEA-4470-9613-E614C4EA44AD}" type="slidenum">
              <a:rPr lang="en-US" smtClean="0"/>
              <a:pPr/>
              <a:t>78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90619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altLang="en-US"/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>
              <a:buFontTx/>
              <a:buNone/>
            </a:pPr>
            <a:fld id="{FDC75D8A-A2D6-47B1-8529-A40FCC77C037}" type="slidenum">
              <a:rPr lang="en-US" altLang="en-US"/>
              <a:pPr>
                <a:buFontTx/>
                <a:buNone/>
              </a:pPr>
              <a:t>11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103013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altLang="en-US"/>
          </a:p>
        </p:txBody>
      </p:sp>
      <p:sp>
        <p:nvSpPr>
          <p:cNvPr id="18436" name="Slide Number Placeholder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1" hangingPunct="1">
              <a:buFont typeface="Arial" charset="0"/>
              <a:buNone/>
            </a:pPr>
            <a:fld id="{D5A441D9-C4D0-4546-AEC3-856BF9288128}" type="slidenum">
              <a:rPr lang="en-US" altLang="en-US" sz="1200"/>
              <a:pPr algn="r" eaLnBrk="1" hangingPunct="1">
                <a:buFont typeface="Arial" charset="0"/>
                <a:buNone/>
              </a:pPr>
              <a:t>12</a:t>
            </a:fld>
            <a:endParaRPr lang="en-US" altLang="en-US" sz="1200"/>
          </a:p>
        </p:txBody>
      </p:sp>
    </p:spTree>
    <p:extLst>
      <p:ext uri="{BB962C8B-B14F-4D97-AF65-F5344CB8AC3E}">
        <p14:creationId xmlns:p14="http://schemas.microsoft.com/office/powerpoint/2010/main" val="6417039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17EE49-570B-40B0-A3A9-615056826A77}" type="slidenum">
              <a:rPr lang="en-US" altLang="en-US" smtClean="0"/>
              <a:pPr/>
              <a:t>19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786172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041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 smtClean="0"/>
          </a:p>
        </p:txBody>
      </p:sp>
      <p:sp>
        <p:nvSpPr>
          <p:cNvPr id="60420" name="Slide Number Placeholder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46F5ADBD-CEEA-4182-8CB0-F90C0F913223}" type="slidenum">
              <a:rPr lang="en-US" altLang="en-US"/>
              <a:pPr algn="r" eaLnBrk="1" hangingPunct="1">
                <a:spcBef>
                  <a:spcPct val="0"/>
                </a:spcBef>
              </a:pPr>
              <a:t>22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3467669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F5C560B-CDF1-4C0C-9882-A880D839E6C2}" type="slidenum">
              <a:rPr lang="en-US" smtClean="0"/>
              <a:pPr>
                <a:defRPr/>
              </a:pPr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45636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F5C560B-CDF1-4C0C-9882-A880D839E6C2}" type="slidenum">
              <a:rPr lang="en-US" smtClean="0"/>
              <a:pPr>
                <a:defRPr/>
              </a:pPr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317254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F5C560B-CDF1-4C0C-9882-A880D839E6C2}" type="slidenum">
              <a:rPr lang="en-US" smtClean="0"/>
              <a:pPr>
                <a:defRPr/>
              </a:pPr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9658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0A8958-7D77-4309-A355-70E788FB6B4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010A91-7A9B-4993-BC37-19D924257BA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8E9067-F7FC-4A3F-8443-36190D7ACFC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89692E-CA88-4201-8503-C34F36DC6E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94B9DC-8542-4BDF-9C95-547D3B92D1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24460F-548A-4F8E-BF30-A084D64CACA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2B6327-BE67-465E-8F75-CBBA9C68D50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A5B055-7659-48C9-8853-0338BFF8BF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AA43E0-AE5E-4EA6-B1C7-6D64974E44E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CC62BB-82FD-4C4A-B047-92A60E8C52B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5B057-2024-4E8F-B176-FDAC90F6D3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9790A17E-5E25-4CA9-986C-E51C84C05F5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 advClick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72250" y="214313"/>
            <a:ext cx="819150" cy="132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13"/>
          <p:cNvSpPr>
            <a:spLocks noGrp="1" noChangeArrowheads="1"/>
          </p:cNvSpPr>
          <p:nvPr>
            <p:ph type="ctrTitle" idx="4294967295"/>
          </p:nvPr>
        </p:nvSpPr>
        <p:spPr>
          <a:xfrm>
            <a:off x="714375" y="2357438"/>
            <a:ext cx="7772400" cy="2000250"/>
          </a:xfrm>
        </p:spPr>
        <p:txBody>
          <a:bodyPr/>
          <a:lstStyle/>
          <a:p>
            <a:r>
              <a:rPr lang="en" altLang="en-US" sz="32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Coagulopathy. </a:t>
            </a:r>
            <a:r>
              <a:rPr lang="en" altLang="en-US" sz="32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Thrombophilia. Treatment with blood derivatives - indications, contraindications, side </a:t>
            </a:r>
            <a:r>
              <a:rPr lang="en" altLang="en-US" sz="32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effects. </a:t>
            </a:r>
            <a:r>
              <a:rPr lang="en-US" altLang="en-US" sz="32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/>
            </a:r>
            <a:br>
              <a:rPr lang="en-US" altLang="en-US" sz="32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</a:br>
            <a:endParaRPr lang="en-US" altLang="en-US" sz="32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</p:txBody>
      </p:sp>
      <p:sp>
        <p:nvSpPr>
          <p:cNvPr id="3076" name="Rectangle 14"/>
          <p:cNvSpPr>
            <a:spLocks noGrp="1" noChangeArrowheads="1"/>
          </p:cNvSpPr>
          <p:nvPr>
            <p:ph type="subTitle" idx="4294967295"/>
          </p:nvPr>
        </p:nvSpPr>
        <p:spPr>
          <a:xfrm>
            <a:off x="1285875" y="5105400"/>
            <a:ext cx="6400800" cy="1752600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en" altLang="en-US" sz="240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Prof. Dr. Svetlana ĐUKIĆ</a:t>
            </a:r>
            <a:endParaRPr lang="sr-Latn-CS" altLang="en-US" sz="240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 marL="0" indent="0" algn="ctr" eaLnBrk="1" hangingPunct="1">
              <a:buFontTx/>
              <a:buNone/>
            </a:pPr>
            <a:endParaRPr lang="sr-Latn-CS" altLang="en-US" sz="280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 marL="0" indent="0" algn="ctr" eaLnBrk="1" hangingPunct="1">
              <a:buFontTx/>
              <a:buNone/>
            </a:pPr>
            <a:endParaRPr lang="en-US" altLang="en-US" sz="280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</p:txBody>
      </p:sp>
      <p:sp>
        <p:nvSpPr>
          <p:cNvPr id="3077" name="TextBox 6"/>
          <p:cNvSpPr txBox="1">
            <a:spLocks noChangeArrowheads="1"/>
          </p:cNvSpPr>
          <p:nvPr/>
        </p:nvSpPr>
        <p:spPr bwMode="auto">
          <a:xfrm>
            <a:off x="0" y="857250"/>
            <a:ext cx="7786688" cy="1261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" altLang="en-US" sz="24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INTERNAL </a:t>
            </a:r>
            <a:r>
              <a:rPr lang="en" altLang="en-US" sz="24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MEDICINE</a:t>
            </a:r>
            <a:endParaRPr lang="en-US" altLang="en-US" sz="24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 eaLnBrk="1" hangingPunct="1"/>
            <a:r>
              <a:rPr lang="sr-Latn-RS" altLang="en-US" sz="24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sixth </a:t>
            </a:r>
            <a:r>
              <a:rPr lang="sr-Latn-RS" altLang="en-US" sz="24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week</a:t>
            </a:r>
            <a:endParaRPr lang="sr-Cyrl-CS" altLang="en-US" sz="24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 eaLnBrk="1" hangingPunct="1"/>
            <a:endParaRPr lang="sr-Cyrl-CS" altLang="en-US" sz="28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2269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 idx="4294967295"/>
          </p:nvPr>
        </p:nvSpPr>
        <p:spPr>
          <a:xfrm>
            <a:off x="398294" y="-23584"/>
            <a:ext cx="8229600" cy="904875"/>
          </a:xfrm>
        </p:spPr>
        <p:txBody>
          <a:bodyPr/>
          <a:lstStyle/>
          <a:p>
            <a:r>
              <a:rPr lang="en" altLang="en-US" sz="28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Treatment </a:t>
            </a:r>
            <a:r>
              <a:rPr lang="sr-Latn-RS" altLang="en-US" sz="28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of</a:t>
            </a:r>
            <a:r>
              <a:rPr lang="en" altLang="en-US" sz="28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" altLang="en-US" sz="28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Von Willebrand</a:t>
            </a:r>
            <a:r>
              <a:rPr lang="sr-Latn-RS" altLang="en-US" sz="28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" altLang="en-US" sz="28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disease ​</a:t>
            </a:r>
            <a:endParaRPr lang="en-US" altLang="en-US" sz="28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</p:txBody>
      </p:sp>
      <p:sp>
        <p:nvSpPr>
          <p:cNvPr id="14339" name="Content Placeholder 2"/>
          <p:cNvSpPr>
            <a:spLocks noGrp="1"/>
          </p:cNvSpPr>
          <p:nvPr>
            <p:ph idx="4294967295"/>
          </p:nvPr>
        </p:nvSpPr>
        <p:spPr>
          <a:xfrm>
            <a:off x="0" y="916013"/>
            <a:ext cx="9252520" cy="2711450"/>
          </a:xfrm>
        </p:spPr>
        <p:txBody>
          <a:bodyPr/>
          <a:lstStyle/>
          <a:p>
            <a:pPr marL="0" indent="0" eaLnBrk="1" hangingPunct="1">
              <a:spcBef>
                <a:spcPct val="0"/>
              </a:spcBef>
              <a:buNone/>
              <a:defRPr/>
            </a:pPr>
            <a:r>
              <a:rPr lang="en" alt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1. </a:t>
            </a:r>
            <a:r>
              <a:rPr lang="sr-Latn-RS" alt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D</a:t>
            </a:r>
            <a:r>
              <a:rPr lang="en-US" alt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rugs </a:t>
            </a:r>
            <a:r>
              <a:rPr lang="en-US" alt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that release endogenous </a:t>
            </a:r>
            <a:r>
              <a:rPr lang="en-US" altLang="en-US" sz="2000" dirty="0" err="1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vWF</a:t>
            </a:r>
            <a:r>
              <a:rPr lang="en" alt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: </a:t>
            </a:r>
            <a:r>
              <a:rPr lang="en" alt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Desmopressin </a:t>
            </a:r>
            <a:r>
              <a:rPr lang="en" alt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(DDAVP)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lang="en" alt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increases </a:t>
            </a:r>
            <a:r>
              <a:rPr lang="en" alt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the concentration of FVIII and </a:t>
            </a:r>
            <a:r>
              <a:rPr lang="en" altLang="en-US" sz="20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vWF </a:t>
            </a:r>
            <a:r>
              <a:rPr lang="en" alt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3-5 times in 30 </a:t>
            </a:r>
            <a:r>
              <a:rPr lang="en" alt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minutes</a:t>
            </a:r>
            <a:endParaRPr lang="en-US" altLang="en-US" sz="2000" dirty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eaLnBrk="1" hangingPunct="1">
              <a:spcBef>
                <a:spcPct val="0"/>
              </a:spcBef>
              <a:defRPr/>
            </a:pPr>
            <a:r>
              <a:rPr lang="en" alt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intravenously </a:t>
            </a:r>
            <a:r>
              <a:rPr lang="en" alt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0.4 μg / </a:t>
            </a:r>
            <a:r>
              <a:rPr lang="en" alt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kg</a:t>
            </a:r>
            <a:r>
              <a:rPr lang="sr-Latn-RS" alt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" alt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BW </a:t>
            </a:r>
            <a:r>
              <a:rPr lang="en" alt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ivinf , </a:t>
            </a:r>
            <a:r>
              <a:rPr lang="en" alt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intranasal </a:t>
            </a:r>
            <a:r>
              <a:rPr lang="en" alt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300 mcg</a:t>
            </a:r>
            <a:endParaRPr lang="sr-Latn-CS" altLang="en-US" sz="2000" dirty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indent="0">
              <a:buFontTx/>
              <a:buNone/>
              <a:defRPr/>
            </a:pPr>
            <a:r>
              <a:rPr lang="en" alt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2. </a:t>
            </a:r>
            <a:r>
              <a:rPr lang="sr-Latn-RS" alt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R</a:t>
            </a:r>
            <a:r>
              <a:rPr lang="en-US" altLang="en-US" sz="2000" dirty="0" err="1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eplacement</a:t>
            </a:r>
            <a:r>
              <a:rPr lang="en-US" alt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alt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therapy </a:t>
            </a:r>
            <a:r>
              <a:rPr lang="en" alt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: </a:t>
            </a:r>
            <a:r>
              <a:rPr lang="en" alt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FVIII concentrate with multimeters vWF </a:t>
            </a:r>
            <a:r>
              <a:rPr lang="en" alt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(HemateP </a:t>
            </a:r>
            <a:r>
              <a:rPr lang="en" alt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, </a:t>
            </a:r>
            <a:r>
              <a:rPr lang="en" alt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HumateP</a:t>
            </a:r>
            <a:r>
              <a:rPr lang="sr-Latn-RS" alt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)</a:t>
            </a:r>
            <a:endParaRPr lang="en" altLang="en-US" sz="2000" dirty="0" smtClean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indent="0">
              <a:buFontTx/>
              <a:buNone/>
              <a:defRPr/>
            </a:pPr>
            <a:r>
              <a:rPr lang="en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" on demand "  </a:t>
            </a:r>
            <a:r>
              <a:rPr lang="en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treatment </a:t>
            </a:r>
            <a:r>
              <a:rPr lang="en" alt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of bleeding </a:t>
            </a:r>
            <a:r>
              <a:rPr lang="en" alt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or prophylactic (severe forms)</a:t>
            </a:r>
            <a:endParaRPr lang="en-US" altLang="en-US" sz="2000" dirty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indent="0">
              <a:buFontTx/>
              <a:buNone/>
              <a:defRPr/>
            </a:pPr>
            <a:r>
              <a:rPr lang="en" alt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3. </a:t>
            </a:r>
            <a:r>
              <a:rPr lang="en" altLang="en-US" sz="2000" dirty="0" err="1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Cryoprecipitate </a:t>
            </a:r>
            <a:r>
              <a:rPr lang="en" alt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- rarely</a:t>
            </a:r>
            <a:endParaRPr lang="en-US" altLang="en-US" sz="2000" dirty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graphicFrame>
        <p:nvGraphicFramePr>
          <p:cNvPr id="17412" name="Group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2467296"/>
              </p:ext>
            </p:extLst>
          </p:nvPr>
        </p:nvGraphicFramePr>
        <p:xfrm>
          <a:off x="257934" y="3623271"/>
          <a:ext cx="8356600" cy="3096221"/>
        </p:xfrm>
        <a:graphic>
          <a:graphicData uri="http://schemas.openxmlformats.org/drawingml/2006/table">
            <a:tbl>
              <a:tblPr/>
              <a:tblGrid>
                <a:gridCol w="274267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8283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7855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3416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type </a:t>
                      </a:r>
                      <a:r>
                        <a:rPr kumimoji="0" lang="sr-Latn-R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of vWD</a:t>
                      </a: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91423" marR="914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Mild bleeding</a:t>
                      </a:r>
                    </a:p>
                  </a:txBody>
                  <a:tcPr marL="91423" marR="914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Heavy bleeding</a:t>
                      </a:r>
                    </a:p>
                  </a:txBody>
                  <a:tcPr marL="91423" marR="914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3416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Type </a:t>
                      </a:r>
                      <a:r>
                        <a:rPr kumimoji="0" lang="e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1</a:t>
                      </a:r>
                    </a:p>
                  </a:txBody>
                  <a:tcPr marL="91423" marR="914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DDAVP, </a:t>
                      </a:r>
                      <a:r>
                        <a:rPr kumimoji="0" lang="en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antifibrinolytic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91423" marR="914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" altLang="en-US" sz="1600" dirty="0" smtClean="0">
                          <a:solidFill>
                            <a:srgbClr val="002060"/>
                          </a:solidFill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FVIII concentrate with multimeters vWF </a:t>
                      </a:r>
                      <a:endParaRPr kumimoji="0" lang="e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91423" marR="914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51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Type 2A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Type 2B</a:t>
                      </a:r>
                    </a:p>
                  </a:txBody>
                  <a:tcPr marL="91423" marR="914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DDAVP, </a:t>
                      </a:r>
                      <a:r>
                        <a:rPr kumimoji="0" lang="en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antifibrinolytic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" altLang="en-US" sz="1600" dirty="0" smtClean="0">
                          <a:solidFill>
                            <a:srgbClr val="002060"/>
                          </a:solidFill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FVIII concentrate with multimeters vWF 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91423" marR="914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" altLang="en-US" sz="1600" dirty="0" smtClean="0">
                          <a:solidFill>
                            <a:srgbClr val="002060"/>
                          </a:solidFill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FVIII concentrate with multimeters vWF </a:t>
                      </a:r>
                      <a:endParaRPr lang="sr-Latn-RS" altLang="en-US" sz="1600" dirty="0" smtClean="0">
                        <a:solidFill>
                          <a:srgbClr val="002060"/>
                        </a:solidFill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" altLang="en-US" sz="1600" dirty="0" smtClean="0">
                          <a:solidFill>
                            <a:srgbClr val="002060"/>
                          </a:solidFill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FVIII concentrate with multimeters vWF 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91423" marR="914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427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Type 3</a:t>
                      </a:r>
                    </a:p>
                  </a:txBody>
                  <a:tcPr marL="91423" marR="914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" altLang="en-US" sz="1600" dirty="0" smtClean="0">
                          <a:solidFill>
                            <a:srgbClr val="002060"/>
                          </a:solidFill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FVIII concentrate with multimeters vWF 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91423" marR="914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" altLang="en-US" sz="1600" dirty="0" smtClean="0">
                          <a:solidFill>
                            <a:srgbClr val="002060"/>
                          </a:solidFill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FVIII concentrate with multimeters vWF 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91423" marR="914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10809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225425" y="25400"/>
            <a:ext cx="8769350" cy="1143000"/>
          </a:xfrm>
        </p:spPr>
        <p:txBody>
          <a:bodyPr/>
          <a:lstStyle/>
          <a:p>
            <a:r>
              <a:rPr lang="en" altLang="en-US" sz="280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Acquired Von Willebrand Disease (AvWD)</a:t>
            </a:r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>
          <a:xfrm>
            <a:off x="225425" y="1135216"/>
            <a:ext cx="8769350" cy="5257254"/>
          </a:xfrm>
        </p:spPr>
        <p:txBody>
          <a:bodyPr/>
          <a:lstStyle/>
          <a:p>
            <a:endParaRPr lang="en-US" altLang="en-US" sz="18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r>
              <a:rPr lang="en-US" altLang="en-US" sz="1800" b="1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Diseases associated with </a:t>
            </a:r>
            <a:r>
              <a:rPr lang="en-US" altLang="en-US" sz="1800" b="1" dirty="0" err="1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AvWD</a:t>
            </a:r>
            <a:r>
              <a:rPr lang="en" altLang="en-US" sz="18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:</a:t>
            </a:r>
            <a:endParaRPr lang="en" altLang="en-US" sz="18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r>
              <a:rPr lang="en" altLang="en-US" sz="18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Lymphoproliferative diseases (MM, MGUS Waldestrom macroglobulinemia , lymphomas , CLL) </a:t>
            </a:r>
          </a:p>
          <a:p>
            <a:r>
              <a:rPr lang="en" altLang="en-US" sz="18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Myeloproliferative diseases ( more often at ET, less often in PV and CML) </a:t>
            </a:r>
          </a:p>
          <a:p>
            <a:r>
              <a:rPr lang="sr-Latn-RS" altLang="en-US" sz="18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Other n</a:t>
            </a:r>
            <a:r>
              <a:rPr lang="en" altLang="en-US" sz="18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eoplasias: </a:t>
            </a:r>
            <a:r>
              <a:rPr lang="en" altLang="en-US" sz="18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adenocarcinomas</a:t>
            </a:r>
            <a:endParaRPr lang="en-US" altLang="en-US" sz="18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r>
              <a:rPr lang="en" altLang="en-US" sz="1800" dirty="0" err="1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Immunological</a:t>
            </a:r>
            <a:r>
              <a:rPr lang="en" altLang="en-US" sz="18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en" altLang="en-US" sz="1800" dirty="0" err="1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diseases </a:t>
            </a:r>
            <a:r>
              <a:rPr lang="en" altLang="en-US" sz="18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: </a:t>
            </a:r>
            <a:r>
              <a:rPr lang="en" altLang="en-US" sz="1800" dirty="0" err="1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hypothyroidism </a:t>
            </a:r>
            <a:r>
              <a:rPr lang="en" altLang="en-US" sz="18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, SLE, </a:t>
            </a:r>
            <a:r>
              <a:rPr lang="en" altLang="en-US" sz="1800" dirty="0" err="1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etc</a:t>
            </a:r>
            <a:endParaRPr lang="en-US" altLang="en-US" sz="18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r>
              <a:rPr lang="en" altLang="en-US" sz="18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Cardiovascular </a:t>
            </a:r>
            <a:r>
              <a:rPr lang="en" altLang="en-US" sz="18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diseases:  </a:t>
            </a:r>
            <a:r>
              <a:rPr lang="en" altLang="en-US" sz="18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cardiac </a:t>
            </a:r>
            <a:r>
              <a:rPr lang="en" altLang="en-US" sz="18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valves, </a:t>
            </a:r>
            <a:r>
              <a:rPr lang="en" altLang="en-US" sz="18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atherosclerosis </a:t>
            </a:r>
            <a:r>
              <a:rPr lang="en" altLang="en-US" sz="18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(</a:t>
            </a:r>
            <a:r>
              <a:rPr lang="en-US" altLang="en-US" sz="18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conditions of rapid blood flow, activation of </a:t>
            </a:r>
            <a:r>
              <a:rPr lang="en-US" altLang="en-US" sz="1800" dirty="0" err="1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Tr</a:t>
            </a:r>
            <a:r>
              <a:rPr lang="en-US" altLang="en-US" sz="18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, adsorption of large </a:t>
            </a:r>
            <a:r>
              <a:rPr lang="en-US" altLang="en-US" sz="1800" dirty="0" err="1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multimers</a:t>
            </a:r>
            <a:r>
              <a:rPr lang="en-US" altLang="en-US" sz="18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to the surface of the altered blood vessel, or proteolytic degradation by plasmin</a:t>
            </a:r>
            <a:r>
              <a:rPr lang="en" altLang="en-US" sz="18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)</a:t>
            </a:r>
            <a:endParaRPr lang="en" altLang="en-US" sz="18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r>
              <a:rPr lang="en" altLang="en-US" sz="18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Other : drugs </a:t>
            </a:r>
            <a:r>
              <a:rPr lang="en" altLang="en-US" sz="18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(ciprofloxacin </a:t>
            </a:r>
            <a:r>
              <a:rPr lang="en" altLang="en-US" sz="18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, griseofulvin , dextran ), uremia , viral infections</a:t>
            </a:r>
            <a:endParaRPr lang="en-US" altLang="en-US" sz="18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>
              <a:buFontTx/>
              <a:buNone/>
            </a:pPr>
            <a:endParaRPr lang="en-US" altLang="en-US" sz="18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8279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95288" y="476250"/>
            <a:ext cx="8229600" cy="1020763"/>
          </a:xfrm>
        </p:spPr>
        <p:txBody>
          <a:bodyPr/>
          <a:lstStyle/>
          <a:p>
            <a:r>
              <a:rPr lang="en" altLang="en-US" sz="3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Hemophilia</a:t>
            </a:r>
            <a:r>
              <a:rPr lang="sr-Cyrl-CS" altLang="en-US" sz="3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/>
            </a:r>
            <a:br>
              <a:rPr lang="sr-Cyrl-CS" altLang="en-US" sz="3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endParaRPr lang="sr-Cyrl-CS" altLang="en-US" sz="3200" dirty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516405"/>
            <a:ext cx="9429750" cy="4876800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" altLang="en-U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Hereditary coagulation disorder due to qualitative or quantitative deficiency of FVIII or FIX </a:t>
            </a:r>
          </a:p>
          <a:p>
            <a:pPr eaLnBrk="1" hangingPunct="1">
              <a:lnSpc>
                <a:spcPct val="130000"/>
              </a:lnSpc>
              <a:defRPr/>
            </a:pPr>
            <a:r>
              <a:rPr lang="en" altLang="en-US" sz="2000" dirty="0" smtClean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Type </a:t>
            </a:r>
            <a:r>
              <a:rPr lang="en" altLang="en-U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A: </a:t>
            </a:r>
            <a:r>
              <a:rPr lang="en" altLang="en-US" sz="2000" dirty="0" smtClean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FVIII </a:t>
            </a:r>
            <a:r>
              <a:rPr lang="en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deficiency</a:t>
            </a:r>
            <a:endParaRPr lang="sr-Cyrl-CS" altLang="en-US" sz="20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eaLnBrk="1" hangingPunct="1">
              <a:lnSpc>
                <a:spcPct val="130000"/>
              </a:lnSpc>
              <a:defRPr/>
            </a:pPr>
            <a:r>
              <a:rPr lang="en" altLang="en-U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Type </a:t>
            </a:r>
            <a:r>
              <a:rPr lang="en" altLang="en-US" sz="2000" dirty="0" smtClean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B: FIX </a:t>
            </a:r>
            <a:r>
              <a:rPr lang="en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deficiency</a:t>
            </a:r>
            <a:r>
              <a:rPr lang="en" altLang="en-US" sz="2000" dirty="0" smtClean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(Christmas </a:t>
            </a:r>
            <a:r>
              <a:rPr lang="en" altLang="en-U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disease) </a:t>
            </a:r>
          </a:p>
          <a:p>
            <a:pPr>
              <a:lnSpc>
                <a:spcPct val="80000"/>
              </a:lnSpc>
              <a:buFontTx/>
              <a:buNone/>
              <a:defRPr/>
            </a:pPr>
            <a:endParaRPr lang="en-US" altLang="en-US" sz="20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>
              <a:lnSpc>
                <a:spcPct val="80000"/>
              </a:lnSpc>
              <a:defRPr/>
            </a:pPr>
            <a:r>
              <a:rPr lang="en" altLang="en-U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Hemophilia and I A </a:t>
            </a:r>
            <a:r>
              <a:rPr lang="en" altLang="en-US" sz="2000" i="1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: </a:t>
            </a:r>
            <a:r>
              <a:rPr lang="en" altLang="en-U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1/10,000 </a:t>
            </a:r>
            <a:r>
              <a:rPr lang="en" altLang="en-US" sz="2000" dirty="0" smtClean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births</a:t>
            </a:r>
            <a:r>
              <a:rPr lang="en-GB" altLang="en-U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/>
            </a:r>
            <a:br>
              <a:rPr lang="en-GB" altLang="en-U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en" altLang="en-U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Haemophilia and I B : </a:t>
            </a:r>
            <a:r>
              <a:rPr lang="en" altLang="en-US" sz="2000" dirty="0" smtClean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1/ 100,000 births </a:t>
            </a:r>
            <a:r>
              <a:rPr lang="sr-Latn-CS" altLang="en-U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/>
            </a:r>
            <a:br>
              <a:rPr lang="sr-Latn-CS" altLang="en-U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sr-Latn-CS" altLang="en-U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/>
            </a:r>
            <a:br>
              <a:rPr lang="sr-Latn-CS" altLang="en-U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sr-Latn-CS" altLang="en-U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/>
            </a:r>
            <a:br>
              <a:rPr lang="sr-Latn-CS" altLang="en-U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en-US" altLang="en-U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Men are affected by hemophilia and women are carriers</a:t>
            </a:r>
          </a:p>
          <a:p>
            <a:pPr marL="0" indent="0">
              <a:lnSpc>
                <a:spcPct val="80000"/>
              </a:lnSpc>
              <a:buNone/>
              <a:defRPr/>
            </a:pPr>
            <a:endParaRPr lang="sr-Cyrl-CS" altLang="en-US" sz="2200" dirty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1439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9" name="TextBox 1"/>
          <p:cNvSpPr txBox="1">
            <a:spLocks noChangeArrowheads="1"/>
          </p:cNvSpPr>
          <p:nvPr/>
        </p:nvSpPr>
        <p:spPr bwMode="auto">
          <a:xfrm>
            <a:off x="2339975" y="17463"/>
            <a:ext cx="4694238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" altLang="en-US">
                <a:solidFill>
                  <a:srgbClr val="002060"/>
                </a:solidFill>
                <a:latin typeface="Calibri Light" panose="020F0302020204030204" pitchFamily="34" charset="0"/>
                <a:ea typeface="Arial Unicode MS" panose="020B0604020202020204" pitchFamily="34" charset="-128"/>
                <a:cs typeface="Calibri Light" panose="020F0302020204030204" pitchFamily="34" charset="0"/>
              </a:rPr>
              <a:t>Inheritance of hemophilia</a:t>
            </a:r>
            <a:endParaRPr lang="sr-Cyrl-CS" altLang="en-US">
              <a:solidFill>
                <a:srgbClr val="002060"/>
              </a:solidFill>
              <a:latin typeface="Calibri Light" panose="020F0302020204030204" pitchFamily="34" charset="0"/>
              <a:ea typeface="Arial Unicode MS" panose="020B0604020202020204" pitchFamily="34" charset="-128"/>
              <a:cs typeface="Calibri Light" panose="020F0302020204030204" pitchFamily="34" charset="0"/>
            </a:endParaRPr>
          </a:p>
        </p:txBody>
      </p:sp>
      <p:sp>
        <p:nvSpPr>
          <p:cNvPr id="55300" name="TextBox 2"/>
          <p:cNvSpPr txBox="1">
            <a:spLocks noChangeArrowheads="1"/>
          </p:cNvSpPr>
          <p:nvPr/>
        </p:nvSpPr>
        <p:spPr bwMode="auto">
          <a:xfrm>
            <a:off x="251520" y="712520"/>
            <a:ext cx="871296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sz="18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Hemophilia A and hemophilia B are inherited in an X-linked recessive pattern . </a:t>
            </a:r>
            <a:endParaRPr lang="sr-Latn-RS" sz="1800" dirty="0" smtClean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>
              <a:spcBef>
                <a:spcPct val="0"/>
              </a:spcBef>
              <a:buNone/>
            </a:pPr>
            <a:r>
              <a:rPr lang="sr-Latn-RS" sz="18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G</a:t>
            </a:r>
            <a:r>
              <a:rPr lang="en-US" sz="1800" dirty="0" err="1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enes</a:t>
            </a:r>
            <a:r>
              <a:rPr lang="en-US" sz="18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8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associated with these conditions are located on the X </a:t>
            </a:r>
            <a:r>
              <a:rPr lang="en-US" sz="18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chromosome</a:t>
            </a:r>
            <a:r>
              <a:rPr lang="sr-Latn-RS" sz="18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(</a:t>
            </a:r>
            <a:r>
              <a:rPr lang="en-US" sz="18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which </a:t>
            </a:r>
            <a:r>
              <a:rPr lang="en-US" sz="18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is one of the two sex </a:t>
            </a:r>
            <a:r>
              <a:rPr lang="en-US" sz="18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chromosomes</a:t>
            </a:r>
            <a:r>
              <a:rPr lang="sr-Latn-RS" sz="18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)</a:t>
            </a:r>
            <a:endParaRPr lang="sr-Cyrl-RS" altLang="en-US" sz="1800" dirty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982" y="1813333"/>
            <a:ext cx="4421985" cy="387069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3715" y="1790374"/>
            <a:ext cx="4788025" cy="401471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1520" y="5737807"/>
            <a:ext cx="871296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Females inherit two X chromosomes, one from their mother and one from their father (XX). Males inherit an X chromosome from their mother and a Y chromosome from their father (XY). That means if a son inherits an X chromosome carrying hemophilia from his mother, he will have hemophilia. It also means that fathers cannot pass hemophilia on to their sons.</a:t>
            </a:r>
          </a:p>
        </p:txBody>
      </p:sp>
    </p:spTree>
    <p:extLst>
      <p:ext uri="{BB962C8B-B14F-4D97-AF65-F5344CB8AC3E}">
        <p14:creationId xmlns:p14="http://schemas.microsoft.com/office/powerpoint/2010/main" val="1509816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 idx="4294967295"/>
          </p:nvPr>
        </p:nvSpPr>
        <p:spPr>
          <a:xfrm>
            <a:off x="0" y="260648"/>
            <a:ext cx="8229600" cy="1143000"/>
          </a:xfrm>
        </p:spPr>
        <p:txBody>
          <a:bodyPr/>
          <a:lstStyle/>
          <a:p>
            <a:r>
              <a:rPr lang="en" altLang="en-US" sz="36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Carriers of hemophilia</a:t>
            </a:r>
            <a:endParaRPr lang="en-US" altLang="en-US" sz="36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</p:txBody>
      </p:sp>
      <p:sp>
        <p:nvSpPr>
          <p:cNvPr id="19459" name="Content Placeholder 2"/>
          <p:cNvSpPr>
            <a:spLocks noGrp="1"/>
          </p:cNvSpPr>
          <p:nvPr>
            <p:ph idx="4294967295"/>
          </p:nvPr>
        </p:nvSpPr>
        <p:spPr>
          <a:xfrm>
            <a:off x="755576" y="1628800"/>
            <a:ext cx="7127875" cy="3600400"/>
          </a:xfrm>
        </p:spPr>
        <p:txBody>
          <a:bodyPr/>
          <a:lstStyle/>
          <a:p>
            <a:pPr marL="0" indent="0">
              <a:buNone/>
            </a:pPr>
            <a:endParaRPr lang="sr-Latn-RS" altLang="en-US" sz="2200" dirty="0" smtClean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 marL="0" indent="0">
              <a:buNone/>
            </a:pPr>
            <a:endParaRPr lang="en-US" altLang="en-US" sz="22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r>
              <a:rPr lang="en" altLang="en-US" sz="18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A woman can rarely get sick in the following cases (conditions in which the healthy </a:t>
            </a:r>
            <a:r>
              <a:rPr lang="sr-Latn-RS" altLang="en-US" sz="18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x</a:t>
            </a:r>
            <a:r>
              <a:rPr lang="en" altLang="en-US" sz="18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en" altLang="en-US" sz="18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chromosome is inactivated): </a:t>
            </a:r>
          </a:p>
          <a:p>
            <a:pPr>
              <a:buFont typeface="Wingdings" pitchFamily="2" charset="2"/>
              <a:buChar char="ü"/>
            </a:pPr>
            <a:r>
              <a:rPr lang="en" altLang="en-US" sz="18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If </a:t>
            </a:r>
            <a:r>
              <a:rPr lang="sr-Latn-RS" altLang="en-US" sz="18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she</a:t>
            </a:r>
            <a:r>
              <a:rPr lang="en" altLang="en-US" sz="18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en" altLang="en-US" sz="18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is homozygous</a:t>
            </a:r>
            <a:endParaRPr lang="en-US" altLang="en-US" sz="18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en" altLang="en-US" sz="18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It </a:t>
            </a:r>
            <a:r>
              <a:rPr lang="sr-Latn-RS" altLang="en-US" sz="18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she </a:t>
            </a:r>
            <a:r>
              <a:rPr lang="en" altLang="en-US" sz="18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has </a:t>
            </a:r>
            <a:r>
              <a:rPr lang="en" altLang="en-US" sz="18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Turner 's syndrome</a:t>
            </a:r>
            <a:endParaRPr lang="en-US" altLang="en-US" sz="18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en" altLang="en-US" sz="18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Mosaicism</a:t>
            </a:r>
            <a:endParaRPr lang="en-US" altLang="en-US" sz="18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en" altLang="en-US" sz="18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Extreme </a:t>
            </a:r>
            <a:r>
              <a:rPr lang="en" altLang="en-US" sz="18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lionization</a:t>
            </a:r>
          </a:p>
          <a:p>
            <a:pPr>
              <a:buFont typeface="Wingdings" pitchFamily="2" charset="2"/>
              <a:buChar char="ü"/>
            </a:pPr>
            <a:endParaRPr lang="sr-Cyrl-CS" altLang="en-US" sz="18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>
              <a:buFont typeface="Wingdings" pitchFamily="2" charset="2"/>
              <a:buChar char="ü"/>
            </a:pPr>
            <a:endParaRPr lang="en-US" altLang="en-US" sz="16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7669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itle 1"/>
          <p:cNvSpPr>
            <a:spLocks noGrp="1"/>
          </p:cNvSpPr>
          <p:nvPr>
            <p:ph type="title" idx="4294967295"/>
          </p:nvPr>
        </p:nvSpPr>
        <p:spPr>
          <a:xfrm>
            <a:off x="0" y="404813"/>
            <a:ext cx="8229600" cy="1143000"/>
          </a:xfrm>
        </p:spPr>
        <p:txBody>
          <a:bodyPr/>
          <a:lstStyle/>
          <a:p>
            <a:r>
              <a:rPr lang="en" altLang="en-US" sz="32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Hemophilia A</a:t>
            </a:r>
            <a:r>
              <a:rPr lang="en" altLang="en-US" sz="320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  </a:t>
            </a:r>
            <a:endParaRPr lang="en-US" altLang="en-US" sz="3200" dirty="0" smtClean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23555" name="Content Placeholder 2"/>
          <p:cNvSpPr>
            <a:spLocks noGrp="1"/>
          </p:cNvSpPr>
          <p:nvPr>
            <p:ph idx="4294967295"/>
          </p:nvPr>
        </p:nvSpPr>
        <p:spPr>
          <a:xfrm>
            <a:off x="320675" y="1989138"/>
            <a:ext cx="8229600" cy="3594100"/>
          </a:xfrm>
        </p:spPr>
        <p:txBody>
          <a:bodyPr/>
          <a:lstStyle/>
          <a:p>
            <a:pPr marL="584200" indent="-584200">
              <a:buFontTx/>
              <a:buNone/>
              <a:defRPr/>
            </a:pPr>
            <a:r>
              <a:rPr lang="en" altLang="en-US" sz="22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Physiological role of FVIII :</a:t>
            </a:r>
          </a:p>
          <a:p>
            <a:pPr marL="584200" indent="-584200">
              <a:defRPr/>
            </a:pPr>
            <a:r>
              <a:rPr lang="en" altLang="en-US" sz="2200" b="1" dirty="0" smtClean="0"/>
              <a:t> </a:t>
            </a:r>
            <a:r>
              <a:rPr lang="en-US" alt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FVIII is synthesized in the </a:t>
            </a:r>
            <a:r>
              <a:rPr lang="en-US" altLang="en-US" sz="22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liver</a:t>
            </a:r>
            <a:endParaRPr lang="en-US" altLang="en-US" sz="2200" dirty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584200" indent="-584200">
              <a:defRPr/>
            </a:pPr>
            <a:r>
              <a:rPr lang="en-US" alt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It is found in the circulation as a heterodimeric complex with </a:t>
            </a:r>
            <a:r>
              <a:rPr lang="en-US" altLang="en-US" sz="22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vWF</a:t>
            </a:r>
            <a:r>
              <a:rPr lang="en-US" alt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(</a:t>
            </a:r>
            <a:r>
              <a:rPr lang="en-US" altLang="en-US" sz="22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vWF</a:t>
            </a:r>
            <a:r>
              <a:rPr lang="en-US" alt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protects F VIII from early enzymatic degradation - stabilizes F VIII)</a:t>
            </a:r>
          </a:p>
          <a:p>
            <a:pPr marL="584200" indent="-584200">
              <a:defRPr/>
            </a:pPr>
            <a:r>
              <a:rPr lang="en-US" alt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The biological half-life of FVIII is 8-12 hours</a:t>
            </a:r>
            <a:endParaRPr lang="sr-Cyrl-CS" altLang="en-US" sz="2200" dirty="0" smtClean="0">
              <a:effectLst>
                <a:outerShdw blurRad="38100" dist="38100" dir="2700000" algn="tl">
                  <a:srgbClr val="C0C0C0"/>
                </a:outerShdw>
              </a:effectLst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7887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11288"/>
            <a:ext cx="6048375" cy="417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31" name="Rectangle 2"/>
          <p:cNvSpPr>
            <a:spLocks noChangeArrowheads="1"/>
          </p:cNvSpPr>
          <p:nvPr/>
        </p:nvSpPr>
        <p:spPr bwMode="auto">
          <a:xfrm>
            <a:off x="1616097" y="281995"/>
            <a:ext cx="6378729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" altLang="en-US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Pathogenesis of hemophilia A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1600" dirty="0"/>
          </a:p>
        </p:txBody>
      </p:sp>
      <p:sp>
        <p:nvSpPr>
          <p:cNvPr id="4" name="TextBox 3"/>
          <p:cNvSpPr txBox="1"/>
          <p:nvPr/>
        </p:nvSpPr>
        <p:spPr>
          <a:xfrm>
            <a:off x="4376397" y="1411288"/>
            <a:ext cx="4767603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" sz="16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Physiological: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" sz="16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Under the influence of thrombin, FVIII turns into FVIIIa , which in the presence of FIXa , Ca ions , and </a:t>
            </a:r>
            <a:r>
              <a:rPr lang="en" sz="16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phospholipids</a:t>
            </a:r>
            <a:r>
              <a:rPr lang="sr-Latn-RS" sz="16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" sz="1600" dirty="0" smtClean="0">
                <a:solidFill>
                  <a:srgbClr val="00B0F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accelerates </a:t>
            </a:r>
            <a:r>
              <a:rPr lang="en" sz="1600" dirty="0">
                <a:solidFill>
                  <a:srgbClr val="00B0F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FX 10000 activation</a:t>
            </a:r>
          </a:p>
          <a:p>
            <a:pPr>
              <a:defRPr/>
            </a:pPr>
            <a:r>
              <a:rPr lang="en" sz="16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times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" sz="16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Activated protein C ( APC ) inactivates FVIII a</a:t>
            </a:r>
            <a:endParaRPr lang="en-US" sz="1600" dirty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2" name="Oval 1"/>
          <p:cNvSpPr/>
          <p:nvPr/>
        </p:nvSpPr>
        <p:spPr>
          <a:xfrm rot="240516">
            <a:off x="787152" y="2779356"/>
            <a:ext cx="1865312" cy="1226175"/>
          </a:xfrm>
          <a:prstGeom prst="ellipse">
            <a:avLst/>
          </a:prstGeom>
          <a:noFill/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Cross 2"/>
          <p:cNvSpPr/>
          <p:nvPr/>
        </p:nvSpPr>
        <p:spPr>
          <a:xfrm rot="2504962">
            <a:off x="1519238" y="3395663"/>
            <a:ext cx="396875" cy="395287"/>
          </a:xfrm>
          <a:prstGeom prst="plus">
            <a:avLst/>
          </a:prstGeom>
          <a:solidFill>
            <a:srgbClr val="FF99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658758" y="5567452"/>
            <a:ext cx="8172450" cy="1249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84200" indent="-5842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en" altLang="en-US" sz="16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 coagulation disorder occurs due to a reduction or lack of coagulant activity of FVIII (VIII:c).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" altLang="en-US" sz="16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Ag is present in about 95% of patients FVIII ( CRM += cross reacting material) i </a:t>
            </a:r>
            <a:r>
              <a:rPr lang="en" altLang="en-US" sz="1600" dirty="0">
                <a:solidFill>
                  <a:srgbClr val="FF33CC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an inactive protein </a:t>
            </a:r>
            <a:endParaRPr lang="en-US" altLang="en-US" sz="1600" dirty="0">
              <a:solidFill>
                <a:srgbClr val="FF33CC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altLang="en-US" sz="16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 a small number of patients Ag FVIII is missing (CRM-)</a:t>
            </a:r>
            <a:endParaRPr lang="en-US" altLang="en-US" sz="24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3886" y="1379538"/>
            <a:ext cx="122413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2938375" y="1411288"/>
            <a:ext cx="122413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3923928" y="3816223"/>
            <a:ext cx="122413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4739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Box 1"/>
          <p:cNvSpPr txBox="1">
            <a:spLocks noChangeArrowheads="1"/>
          </p:cNvSpPr>
          <p:nvPr/>
        </p:nvSpPr>
        <p:spPr bwMode="auto">
          <a:xfrm>
            <a:off x="1976888" y="476672"/>
            <a:ext cx="522130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" altLang="en-US" sz="3200" dirty="0">
                <a:solidFill>
                  <a:schemeClr val="accent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Classification of hemophilia A</a:t>
            </a:r>
          </a:p>
        </p:txBody>
      </p:sp>
      <p:graphicFrame>
        <p:nvGraphicFramePr>
          <p:cNvPr id="25603" name="Group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5467047"/>
              </p:ext>
            </p:extLst>
          </p:nvPr>
        </p:nvGraphicFramePr>
        <p:xfrm>
          <a:off x="395536" y="1772816"/>
          <a:ext cx="8143875" cy="3652838"/>
        </p:xfrm>
        <a:graphic>
          <a:graphicData uri="http://schemas.openxmlformats.org/drawingml/2006/table">
            <a:tbl>
              <a:tblPr/>
              <a:tblGrid>
                <a:gridCol w="247332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47332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19722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154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" altLang="en-US" sz="2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Classification of hemophilia 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" altLang="en-US" sz="2200" b="1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FVIII activity (%)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" altLang="en-US" sz="2200" b="1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Risk of bleeding after injury or surgery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619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" altLang="en-US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Mild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" altLang="en-US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6-25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" alt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Delayed bleeding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22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" alt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Moderate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" altLang="en-US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1-5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" alt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Heavy bleeding (surgery)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22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sr-Latn-RS" sz="2200" b="0" i="0" kern="1200" dirty="0" smtClean="0">
                          <a:solidFill>
                            <a:srgbClr val="002060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S</a:t>
                      </a:r>
                      <a:r>
                        <a:rPr lang="en-US" sz="2200" b="0" i="0" kern="1200" dirty="0" err="1" smtClean="0">
                          <a:solidFill>
                            <a:srgbClr val="002060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evere</a:t>
                      </a:r>
                      <a:r>
                        <a:rPr lang="en-US" sz="2200" b="0" i="0" kern="1200" dirty="0" smtClean="0">
                          <a:solidFill>
                            <a:srgbClr val="002060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 </a:t>
                      </a:r>
                      <a:endParaRPr kumimoji="0" lang="en" altLang="en-US" sz="2200" b="0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&lt;1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" altLang="en-US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Heavy bleeding (injury, surgery)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08928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Title 1"/>
          <p:cNvSpPr>
            <a:spLocks noGrp="1"/>
          </p:cNvSpPr>
          <p:nvPr>
            <p:ph type="title" idx="4294967295"/>
          </p:nvPr>
        </p:nvSpPr>
        <p:spPr>
          <a:xfrm>
            <a:off x="485775" y="-243408"/>
            <a:ext cx="8229600" cy="1143000"/>
          </a:xfrm>
        </p:spPr>
        <p:txBody>
          <a:bodyPr/>
          <a:lstStyle/>
          <a:p>
            <a:r>
              <a:rPr lang="en" altLang="en-US" sz="3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Clinical </a:t>
            </a:r>
            <a:r>
              <a:rPr lang="en" altLang="en-US" sz="32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</a:t>
            </a:r>
            <a:r>
              <a:rPr lang="sr-Latn-RS" altLang="en-US" sz="32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resentation</a:t>
            </a:r>
            <a:r>
              <a:rPr lang="en" altLang="en-US" sz="32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of hemophilia A</a:t>
            </a:r>
            <a:endParaRPr lang="en-US" altLang="en-US" sz="3200" dirty="0" smtClean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24579" name="Content Placeholder 2"/>
          <p:cNvSpPr>
            <a:spLocks noGrp="1"/>
          </p:cNvSpPr>
          <p:nvPr>
            <p:ph idx="4294967295"/>
          </p:nvPr>
        </p:nvSpPr>
        <p:spPr>
          <a:xfrm>
            <a:off x="9525" y="764704"/>
            <a:ext cx="9182100" cy="5976664"/>
          </a:xfrm>
        </p:spPr>
        <p:txBody>
          <a:bodyPr/>
          <a:lstStyle/>
          <a:p>
            <a:pPr marL="182563" indent="-182563">
              <a:lnSpc>
                <a:spcPct val="90000"/>
              </a:lnSpc>
              <a:defRPr/>
            </a:pPr>
            <a:r>
              <a:rPr lang="en-US" altLang="en-US" sz="18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Periodic prolonged bleeding that is repeated</a:t>
            </a:r>
            <a:r>
              <a:rPr lang="en-US" altLang="en-US" sz="18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.</a:t>
            </a:r>
            <a:endParaRPr lang="sr-Latn-RS" altLang="en-US" sz="1800" dirty="0" smtClean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182563" indent="-182563">
              <a:lnSpc>
                <a:spcPct val="90000"/>
              </a:lnSpc>
              <a:defRPr/>
            </a:pPr>
            <a:r>
              <a:rPr lang="en" altLang="en-US" sz="18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Bleeding occurs spontaneously </a:t>
            </a:r>
            <a:r>
              <a:rPr lang="en" altLang="en-US" sz="18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or after an injury</a:t>
            </a:r>
          </a:p>
          <a:p>
            <a:pPr marL="182563" indent="-182563">
              <a:lnSpc>
                <a:spcPct val="90000"/>
              </a:lnSpc>
              <a:defRPr/>
            </a:pPr>
            <a:r>
              <a:rPr lang="en-US" altLang="en-US" sz="18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It most often starts during the first year of </a:t>
            </a:r>
            <a:r>
              <a:rPr lang="en-US" altLang="en-US" sz="18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life</a:t>
            </a:r>
            <a:endParaRPr lang="sr-Latn-RS" altLang="en-US" sz="1800" dirty="0" smtClean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182563" indent="-182563">
              <a:lnSpc>
                <a:spcPct val="90000"/>
              </a:lnSpc>
              <a:defRPr/>
            </a:pPr>
            <a:r>
              <a:rPr lang="en" altLang="en-US" sz="18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Bleeding </a:t>
            </a:r>
            <a:r>
              <a:rPr lang="en" altLang="en-US" sz="18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is typical in:</a:t>
            </a:r>
          </a:p>
          <a:p>
            <a:pPr marL="182563" indent="-182563">
              <a:lnSpc>
                <a:spcPct val="90000"/>
              </a:lnSpc>
              <a:buFontTx/>
              <a:buNone/>
              <a:defRPr/>
            </a:pPr>
            <a:r>
              <a:rPr lang="en" altLang="en-US" sz="18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1. </a:t>
            </a:r>
            <a:r>
              <a:rPr lang="en" altLang="en-US" sz="1800" dirty="0">
                <a:solidFill>
                  <a:schemeClr val="accent6">
                    <a:lumMod val="60000"/>
                    <a:lumOff val="4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Joints </a:t>
            </a:r>
            <a:r>
              <a:rPr lang="en" altLang="en-US" sz="18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(arthropathies):</a:t>
            </a:r>
          </a:p>
          <a:p>
            <a:pPr marL="182563" indent="-182563">
              <a:lnSpc>
                <a:spcPct val="90000"/>
              </a:lnSpc>
              <a:defRPr/>
            </a:pPr>
            <a:r>
              <a:rPr lang="en" altLang="en-US" sz="18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aura </a:t>
            </a:r>
            <a:r>
              <a:rPr lang="en" altLang="en-US" sz="18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,</a:t>
            </a:r>
            <a:endParaRPr lang="sr-Cyrl-RS" altLang="en-US" sz="1800" dirty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182563" indent="-182563">
              <a:lnSpc>
                <a:spcPct val="90000"/>
              </a:lnSpc>
              <a:defRPr/>
            </a:pPr>
            <a:r>
              <a:rPr lang="en" altLang="en-US" sz="18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pain, swelling and impaired mobility of the joint, presence of blood in the joint </a:t>
            </a:r>
            <a:r>
              <a:rPr lang="en" altLang="en-US" sz="18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(haemarthrosis</a:t>
            </a:r>
            <a:r>
              <a:rPr lang="en" altLang="en-US" sz="18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)</a:t>
            </a:r>
            <a:endParaRPr lang="sr-Cyrl-RS" altLang="en-US" sz="1800" dirty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182563" indent="-182563">
              <a:lnSpc>
                <a:spcPct val="90000"/>
              </a:lnSpc>
              <a:defRPr/>
            </a:pPr>
            <a:r>
              <a:rPr lang="en" altLang="en-US" sz="18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repeated </a:t>
            </a:r>
            <a:r>
              <a:rPr lang="en" altLang="en-US" sz="18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bleeding causes osteoarthritis, fibrosis and ankylosis of the </a:t>
            </a:r>
            <a:r>
              <a:rPr lang="en" altLang="en-US" sz="18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joint</a:t>
            </a:r>
            <a:endParaRPr lang="en-GB" altLang="en-US" sz="1800" dirty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  <a:defRPr/>
            </a:pPr>
            <a:r>
              <a:rPr lang="en" altLang="en-US" sz="18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2. </a:t>
            </a:r>
            <a:r>
              <a:rPr lang="en" altLang="en-US" sz="1800" dirty="0">
                <a:solidFill>
                  <a:schemeClr val="accent6">
                    <a:lumMod val="60000"/>
                    <a:lumOff val="4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Muscles and soft tissues </a:t>
            </a:r>
            <a:r>
              <a:rPr lang="en" altLang="en-US" sz="18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: </a:t>
            </a:r>
            <a:r>
              <a:rPr lang="en" altLang="en-US" sz="18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hematomas </a:t>
            </a:r>
            <a:r>
              <a:rPr lang="en" altLang="en-US" sz="18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pressure on nerves, blood and lymphatic </a:t>
            </a:r>
            <a:r>
              <a:rPr lang="en" altLang="en-US" sz="18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vessels </a:t>
            </a:r>
            <a:endParaRPr lang="sr-Latn-RS" altLang="en-US" sz="1800" dirty="0" smtClean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>
              <a:defRPr/>
            </a:pPr>
            <a:r>
              <a:rPr lang="en" altLang="en-US" sz="18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compartment syndrome</a:t>
            </a:r>
            <a:r>
              <a:rPr lang="en-US" altLang="en-US" sz="18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altLang="en-US" sz="18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occurs due </a:t>
            </a:r>
            <a:r>
              <a:rPr lang="en-US" altLang="en-US" sz="18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to</a:t>
            </a:r>
            <a:r>
              <a:rPr lang="sr-Latn-RS" altLang="en-US" sz="18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altLang="en-US" sz="18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muscle </a:t>
            </a:r>
            <a:r>
              <a:rPr lang="en-US" altLang="en-US" sz="18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necrosis, venous congestion or ischemic nerve </a:t>
            </a:r>
            <a:r>
              <a:rPr lang="en-US" altLang="en-US" sz="18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damage</a:t>
            </a:r>
            <a:r>
              <a:rPr lang="en" altLang="en-US" sz="18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endParaRPr lang="sr-Cyrl-RS" altLang="en-US" sz="1800" dirty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>
              <a:defRPr/>
            </a:pPr>
            <a:r>
              <a:rPr lang="en" altLang="en-US" sz="18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Retroperitoneal  </a:t>
            </a:r>
            <a:r>
              <a:rPr lang="en" altLang="en-US" sz="18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hematoma </a:t>
            </a:r>
            <a:r>
              <a:rPr lang="en" altLang="en-US" sz="18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leads to femoral neuropathy​</a:t>
            </a:r>
          </a:p>
          <a:p>
            <a:pPr marL="182563" indent="-182563">
              <a:buFontTx/>
              <a:buNone/>
              <a:defRPr/>
            </a:pPr>
            <a:endParaRPr lang="sr-Latn-RS" altLang="en-US" sz="1800" dirty="0" smtClean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182563" indent="-182563">
              <a:buFontTx/>
              <a:buNone/>
              <a:defRPr/>
            </a:pPr>
            <a:r>
              <a:rPr lang="en" altLang="en-US" sz="18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" altLang="en-US" sz="18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Special meaning:</a:t>
            </a:r>
            <a:endParaRPr lang="sr-Latn-RS" altLang="en-US" sz="1800" dirty="0" smtClean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182563" indent="-182563">
              <a:buFontTx/>
              <a:buNone/>
              <a:defRPr/>
            </a:pPr>
            <a:r>
              <a:rPr lang="en" altLang="en-US" sz="1800" i="1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bleeding </a:t>
            </a:r>
            <a:r>
              <a:rPr lang="en" altLang="en-US" sz="1800" i="1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 the iliopsoas </a:t>
            </a:r>
            <a:r>
              <a:rPr lang="en" altLang="en-US" sz="18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and in </a:t>
            </a:r>
            <a:r>
              <a:rPr lang="en" altLang="en-US" sz="1800" i="1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the sublingual </a:t>
            </a:r>
            <a:r>
              <a:rPr lang="en" altLang="en-US" sz="18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and </a:t>
            </a:r>
            <a:r>
              <a:rPr lang="en" altLang="en-US" sz="1800" i="1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peritonsillar region </a:t>
            </a:r>
            <a:r>
              <a:rPr lang="en" altLang="en-US" sz="18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.</a:t>
            </a:r>
            <a:endParaRPr lang="sr-Latn-RS" altLang="en-US" sz="1800" dirty="0" smtClean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182563" indent="-182563">
              <a:buFontTx/>
              <a:buNone/>
              <a:defRPr/>
            </a:pPr>
            <a:endParaRPr lang="en-US" altLang="en-US" sz="1800" dirty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182563" indent="-182563">
              <a:lnSpc>
                <a:spcPct val="90000"/>
              </a:lnSpc>
              <a:buFontTx/>
              <a:buNone/>
              <a:defRPr/>
            </a:pPr>
            <a:r>
              <a:rPr lang="en" altLang="en-US" sz="18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3. Bleeding in other tissues and organs: hematuria, melena, </a:t>
            </a:r>
            <a:r>
              <a:rPr lang="en" altLang="en-US" sz="18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hematemesis </a:t>
            </a:r>
            <a:r>
              <a:rPr lang="en" altLang="en-US" sz="18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, hemoptysis, rarely : CNS, tongue, retropharyngeal </a:t>
            </a:r>
            <a:endParaRPr lang="en-US" altLang="en-US" sz="1800" dirty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182563" indent="-182563">
              <a:lnSpc>
                <a:spcPct val="90000"/>
              </a:lnSpc>
              <a:buFontTx/>
              <a:buNone/>
              <a:defRPr/>
            </a:pPr>
            <a:r>
              <a:rPr lang="en" altLang="en-US" sz="1800" b="1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endParaRPr lang="en-US" altLang="en-US" sz="1800" dirty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643236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 idx="4294967295"/>
          </p:nvPr>
        </p:nvSpPr>
        <p:spPr>
          <a:xfrm>
            <a:off x="500063" y="357188"/>
            <a:ext cx="8305800" cy="1143000"/>
          </a:xfrm>
        </p:spPr>
        <p:txBody>
          <a:bodyPr lIns="92075" tIns="46038" rIns="92075" bIns="46038"/>
          <a:lstStyle/>
          <a:p>
            <a:r>
              <a:rPr lang="en" altLang="en-US" sz="3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Clinical p</a:t>
            </a:r>
            <a:r>
              <a:rPr lang="sr-Latn-RS" altLang="en-US" sz="3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resentation</a:t>
            </a:r>
            <a:r>
              <a:rPr lang="en" altLang="en-US" sz="3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of hemophilia A</a:t>
            </a:r>
            <a:r>
              <a:rPr lang="sr-Latn-CS" altLang="en-US" sz="3200" u="sng" dirty="0">
                <a:solidFill>
                  <a:srgbClr val="FF0000"/>
                </a:solidFill>
                <a:latin typeface="Calibri Light" pitchFamily="34" charset="0"/>
                <a:cs typeface="Calibri Light" pitchFamily="34" charset="0"/>
              </a:rPr>
              <a:t/>
            </a:r>
            <a:br>
              <a:rPr lang="sr-Latn-CS" altLang="en-US" sz="3200" u="sng" dirty="0">
                <a:solidFill>
                  <a:srgbClr val="FF0000"/>
                </a:solidFill>
                <a:latin typeface="Calibri Light" pitchFamily="34" charset="0"/>
                <a:cs typeface="Calibri Light" pitchFamily="34" charset="0"/>
              </a:rPr>
            </a:br>
            <a:endParaRPr lang="sr-Cyrl-CS" altLang="en-US" sz="3200" dirty="0">
              <a:solidFill>
                <a:srgbClr val="FF0000"/>
              </a:solidFill>
              <a:latin typeface="Calibri Light" pitchFamily="34" charset="0"/>
              <a:cs typeface="Calibri Light" pitchFamily="34" charset="0"/>
            </a:endParaRPr>
          </a:p>
        </p:txBody>
      </p:sp>
      <p:sp>
        <p:nvSpPr>
          <p:cNvPr id="26627" name="Content Placeholder 2"/>
          <p:cNvSpPr>
            <a:spLocks noGrp="1"/>
          </p:cNvSpPr>
          <p:nvPr>
            <p:ph idx="4294967295"/>
          </p:nvPr>
        </p:nvSpPr>
        <p:spPr>
          <a:xfrm>
            <a:off x="386556" y="1628800"/>
            <a:ext cx="8532813" cy="4320480"/>
          </a:xfrm>
        </p:spPr>
        <p:txBody>
          <a:bodyPr lIns="92075" tIns="46038" rIns="92075" bIns="46038"/>
          <a:lstStyle/>
          <a:p>
            <a:r>
              <a:rPr lang="en" altLang="en-US" sz="2000" b="1" dirty="0" smtClean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Severe</a:t>
            </a:r>
            <a:r>
              <a:rPr lang="sr-Latn-RS" altLang="en-US" sz="2000" b="1" dirty="0" smtClean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:</a:t>
            </a:r>
            <a:r>
              <a:rPr lang="en" altLang="en-US" sz="2000" b="1" dirty="0" smtClean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en-US" altLang="en-US" sz="2000" dirty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most often they bleed already at birth, have hematomas on the head or during </a:t>
            </a:r>
            <a:r>
              <a:rPr lang="en-US" altLang="en-US" sz="2000" dirty="0" smtClean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circumcision</a:t>
            </a:r>
            <a:endParaRPr lang="sr-Latn-RS" altLang="en-US" sz="2000" dirty="0" smtClean="0">
              <a:solidFill>
                <a:schemeClr val="accent6">
                  <a:lumMod val="50000"/>
                </a:schemeClr>
              </a:solidFill>
              <a:latin typeface="Calibri Light" pitchFamily="34" charset="0"/>
              <a:cs typeface="Calibri Light" pitchFamily="34" charset="0"/>
            </a:endParaRPr>
          </a:p>
          <a:p>
            <a:r>
              <a:rPr lang="en" altLang="en-US" sz="2000" b="1" dirty="0" smtClean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Moderate</a:t>
            </a:r>
            <a:r>
              <a:rPr lang="en" altLang="en-US" sz="2000" b="1" dirty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: </a:t>
            </a:r>
            <a:r>
              <a:rPr lang="en" altLang="en-US" sz="2000" dirty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bleeding occurs with crawling or walking</a:t>
            </a:r>
          </a:p>
          <a:p>
            <a:r>
              <a:rPr lang="en" altLang="en-US" sz="2000" b="1" dirty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Mild: </a:t>
            </a:r>
            <a:r>
              <a:rPr lang="en" altLang="en-US" sz="2000" dirty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bleeding occurs later</a:t>
            </a:r>
            <a:endParaRPr lang="sr-Latn-CS" altLang="en-US" sz="2000" dirty="0">
              <a:solidFill>
                <a:schemeClr val="accent6">
                  <a:lumMod val="50000"/>
                </a:schemeClr>
              </a:solidFill>
              <a:latin typeface="Calibri Light" pitchFamily="34" charset="0"/>
              <a:cs typeface="Calibri Light" pitchFamily="34" charset="0"/>
            </a:endParaRPr>
          </a:p>
          <a:p>
            <a:pPr>
              <a:buFontTx/>
              <a:buNone/>
            </a:pPr>
            <a:endParaRPr lang="sr-Cyrl-CS" altLang="en-US" sz="2000" dirty="0">
              <a:solidFill>
                <a:schemeClr val="accent6">
                  <a:lumMod val="50000"/>
                </a:schemeClr>
              </a:solidFill>
              <a:latin typeface="Calibri Light" pitchFamily="34" charset="0"/>
              <a:cs typeface="Calibri Light" pitchFamily="34" charset="0"/>
            </a:endParaRPr>
          </a:p>
          <a:p>
            <a:pPr>
              <a:buFontTx/>
              <a:buNone/>
            </a:pPr>
            <a:r>
              <a:rPr lang="en" altLang="en-US" sz="2000" dirty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        Bleeding site /frequency</a:t>
            </a:r>
            <a:endParaRPr lang="en-US" altLang="en-US" sz="2000" dirty="0">
              <a:solidFill>
                <a:schemeClr val="accent6">
                  <a:lumMod val="50000"/>
                </a:schemeClr>
              </a:solidFill>
              <a:latin typeface="Calibri Light" pitchFamily="34" charset="0"/>
              <a:cs typeface="Calibri Light" pitchFamily="34" charset="0"/>
            </a:endParaRPr>
          </a:p>
          <a:p>
            <a:r>
              <a:rPr lang="en" altLang="en-US" sz="2000" dirty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    Joints / hemarthrosis : 70-80%</a:t>
            </a:r>
          </a:p>
          <a:p>
            <a:pPr lvl="1"/>
            <a:r>
              <a:rPr lang="en" altLang="en-US" sz="2000" dirty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Knee : 45%</a:t>
            </a:r>
          </a:p>
          <a:p>
            <a:pPr lvl="1"/>
            <a:r>
              <a:rPr lang="en" altLang="en-US" sz="2000" dirty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Elbow : 25 %</a:t>
            </a:r>
          </a:p>
          <a:p>
            <a:r>
              <a:rPr lang="en" altLang="en-US" sz="2000" dirty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    Muscles / soft tissues : 10-20%</a:t>
            </a:r>
          </a:p>
          <a:p>
            <a:r>
              <a:rPr lang="en" altLang="en-US" sz="2000" dirty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    CNS : 5%</a:t>
            </a:r>
          </a:p>
          <a:p>
            <a:r>
              <a:rPr lang="en" altLang="en-US" sz="2000" dirty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    Other : 5-10%</a:t>
            </a:r>
            <a:endParaRPr lang="en-GB" altLang="en-US" sz="2000" dirty="0">
              <a:solidFill>
                <a:schemeClr val="accent6">
                  <a:lumMod val="50000"/>
                </a:schemeClr>
              </a:solidFill>
              <a:latin typeface="Calibri Light" pitchFamily="34" charset="0"/>
              <a:cs typeface="Calibri Ligh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5872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"/>
          <p:cNvSpPr>
            <a:spLocks noChangeArrowheads="1"/>
          </p:cNvSpPr>
          <p:nvPr/>
        </p:nvSpPr>
        <p:spPr bwMode="auto">
          <a:xfrm>
            <a:off x="2912747" y="404813"/>
            <a:ext cx="273113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en" altLang="en-US" sz="36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Coagulopathy</a:t>
            </a:r>
          </a:p>
        </p:txBody>
      </p:sp>
      <p:sp>
        <p:nvSpPr>
          <p:cNvPr id="6147" name="Rectangle 2"/>
          <p:cNvSpPr>
            <a:spLocks noChangeArrowheads="1"/>
          </p:cNvSpPr>
          <p:nvPr/>
        </p:nvSpPr>
        <p:spPr bwMode="auto">
          <a:xfrm>
            <a:off x="265113" y="1412875"/>
            <a:ext cx="8856662" cy="4216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sr-Latn-R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</a:t>
            </a:r>
            <a:r>
              <a:rPr lang="en" sz="22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athological </a:t>
            </a:r>
            <a:r>
              <a:rPr lang="en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conditions </a:t>
            </a:r>
            <a:r>
              <a:rPr 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caused by reduced activity, deficiency, structural disturbance or inhibition of one or more coagulation </a:t>
            </a:r>
            <a:r>
              <a:rPr lang="en-US" sz="22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factors</a:t>
            </a:r>
            <a:endParaRPr lang="en-US" sz="2200" dirty="0">
              <a:solidFill>
                <a:srgbClr val="FF000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457200" indent="-457200" eaLnBrk="1" hangingPunct="1">
              <a:buFont typeface="Courier New" panose="02070309020205020404" pitchFamily="49" charset="0"/>
              <a:buChar char="o"/>
              <a:defRPr/>
            </a:pPr>
            <a:endParaRPr lang="sr-Latn-RS" altLang="en-US" sz="2800" dirty="0" smtClean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457200" indent="-457200" eaLnBrk="1" hangingPunct="1">
              <a:buFont typeface="Courier New" panose="02070309020205020404" pitchFamily="49" charset="0"/>
              <a:buChar char="o"/>
              <a:defRPr/>
            </a:pPr>
            <a:r>
              <a:rPr lang="en" altLang="en-US" sz="28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Von Willebrand</a:t>
            </a:r>
            <a:r>
              <a:rPr lang="sr-Latn-RS" altLang="en-US" sz="28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" altLang="en-US" sz="28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disease</a:t>
            </a:r>
            <a:endParaRPr lang="en-US" altLang="en-US" sz="2800" dirty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457200" indent="-457200" eaLnBrk="1" hangingPunct="1">
              <a:buFont typeface="Courier New" panose="02070309020205020404" pitchFamily="49" charset="0"/>
              <a:buChar char="o"/>
              <a:defRPr/>
            </a:pPr>
            <a:r>
              <a:rPr lang="en" altLang="en-US" sz="28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Hemophilia A</a:t>
            </a:r>
          </a:p>
          <a:p>
            <a:pPr marL="457200" indent="-457200" eaLnBrk="1" hangingPunct="1">
              <a:buFont typeface="Courier New" panose="02070309020205020404" pitchFamily="49" charset="0"/>
              <a:buChar char="o"/>
              <a:defRPr/>
            </a:pPr>
            <a:r>
              <a:rPr lang="en" altLang="en-US" sz="28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Hemophilia B</a:t>
            </a:r>
            <a:endParaRPr lang="en-US" altLang="en-US" sz="2800" dirty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457200" indent="-457200" eaLnBrk="1" hangingPunct="1">
              <a:buFont typeface="Courier New" panose="02070309020205020404" pitchFamily="49" charset="0"/>
              <a:buChar char="o"/>
              <a:defRPr/>
            </a:pPr>
            <a:r>
              <a:rPr lang="en" altLang="en-US" sz="28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Hemophilia</a:t>
            </a:r>
            <a:r>
              <a:rPr lang="en" altLang="en-US" sz="28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C</a:t>
            </a:r>
            <a:endParaRPr lang="en-US" altLang="en-US" sz="2800" dirty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457200" indent="-457200" eaLnBrk="1" hangingPunct="1">
              <a:buFont typeface="Courier New" panose="02070309020205020404" pitchFamily="49" charset="0"/>
              <a:buChar char="o"/>
              <a:defRPr/>
            </a:pPr>
            <a:r>
              <a:rPr lang="en" sz="28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Rare deficiencies of coagulation factors </a:t>
            </a:r>
            <a:r>
              <a:rPr lang="en" altLang="en-US" sz="28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(Rare </a:t>
            </a:r>
            <a:r>
              <a:rPr lang="en" altLang="en-US" sz="28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bleeding disorders-RBD)</a:t>
            </a:r>
            <a:endParaRPr lang="sr-Cyrl-RS" altLang="en-US" sz="2800" dirty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eaLnBrk="1" hangingPunct="1">
              <a:buFont typeface="Arial" charset="0"/>
              <a:buNone/>
              <a:defRPr/>
            </a:pPr>
            <a:endParaRPr lang="en-US" sz="2800" dirty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6534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itle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544512"/>
          </a:xfrm>
        </p:spPr>
        <p:txBody>
          <a:bodyPr/>
          <a:lstStyle/>
          <a:p>
            <a:r>
              <a:rPr lang="sr-Cyrl-CS" altLang="en-US" sz="36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/>
            </a:r>
            <a:br>
              <a:rPr lang="sr-Cyrl-CS" altLang="en-US" sz="36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en" altLang="en-US" sz="36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Clinical </a:t>
            </a:r>
            <a:r>
              <a:rPr lang="en" altLang="en-US" sz="36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</a:t>
            </a:r>
            <a:r>
              <a:rPr lang="sr-Latn-RS" altLang="en-US" sz="36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resentation</a:t>
            </a:r>
            <a:r>
              <a:rPr lang="en" altLang="en-US" sz="36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of hemophilia A</a:t>
            </a:r>
            <a:r>
              <a:rPr lang="sr-Latn-CS" altLang="en-US" sz="3600" u="sng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/>
            </a:r>
            <a:br>
              <a:rPr lang="sr-Latn-CS" altLang="en-US" sz="3600" u="sng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</a:br>
            <a:endParaRPr lang="en-US" altLang="en-US" sz="3600" dirty="0" smtClean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64515" name="TextBox 4"/>
          <p:cNvSpPr txBox="1">
            <a:spLocks noChangeArrowheads="1"/>
          </p:cNvSpPr>
          <p:nvPr/>
        </p:nvSpPr>
        <p:spPr bwMode="auto">
          <a:xfrm>
            <a:off x="3494087" y="4339594"/>
            <a:ext cx="5286375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" alt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Hemarthrosis in hemophilia A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" alt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Chronic hemophiliac arthropathy</a:t>
            </a:r>
            <a:endParaRPr lang="en-US" altLang="en-US" sz="2000" dirty="0" smtClean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pic>
        <p:nvPicPr>
          <p:cNvPr id="64516" name="Picture 4" descr="npo00000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6975" y="1309688"/>
            <a:ext cx="2825750" cy="2676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7236296" y="1662906"/>
            <a:ext cx="714375" cy="369888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en-US" dirty="0"/>
          </a:p>
        </p:txBody>
      </p:sp>
      <p:pic>
        <p:nvPicPr>
          <p:cNvPr id="64518" name="Picture 9" descr="Krvarenje u zglobove | Transfuzija | Oculus Urgentna Vet | auihndj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625" y="1309689"/>
            <a:ext cx="3033713" cy="2676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519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8038" y="1309688"/>
            <a:ext cx="2789237" cy="2676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3208338" y="1477963"/>
            <a:ext cx="714375" cy="369887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174625" y="5071017"/>
            <a:ext cx="3972832" cy="1786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3525" indent="-263525" eaLnBrk="1" hangingPunct="1">
              <a:buFont typeface="Arial" panose="020B0604020202020204" pitchFamily="34" charset="0"/>
              <a:buChar char="•"/>
              <a:defRPr/>
            </a:pPr>
            <a:r>
              <a:rPr lang="en-US" altLang="en-US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Irreversible damage to joint </a:t>
            </a:r>
            <a:r>
              <a:rPr lang="en-US" altLang="en-US" dirty="0" smtClean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cartilage</a:t>
            </a:r>
            <a:endParaRPr lang="en-US" altLang="en-US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263525" indent="-263525" eaLnBrk="1" hangingPunct="1">
              <a:buFont typeface="Arial" panose="020B0604020202020204" pitchFamily="34" charset="0"/>
              <a:buChar char="•"/>
              <a:defRPr/>
            </a:pPr>
            <a:r>
              <a:rPr lang="en-US" altLang="en-US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Muscle atrophy</a:t>
            </a:r>
          </a:p>
          <a:p>
            <a:pPr marL="263525" indent="-263525" eaLnBrk="1" hangingPunct="1">
              <a:buFont typeface="Arial" panose="020B0604020202020204" pitchFamily="34" charset="0"/>
              <a:buChar char="•"/>
              <a:defRPr/>
            </a:pPr>
            <a:r>
              <a:rPr lang="en-US" altLang="en-US" dirty="0" smtClean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Deformities</a:t>
            </a:r>
            <a:endParaRPr lang="en-US" altLang="en-US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263525" indent="-263525" eaLnBrk="1" hangingPunct="1">
              <a:buFont typeface="Arial" panose="020B0604020202020204" pitchFamily="34" charset="0"/>
              <a:buChar char="•"/>
              <a:defRPr/>
            </a:pPr>
            <a:r>
              <a:rPr lang="en-US" altLang="en-US" dirty="0" smtClean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Loss </a:t>
            </a:r>
            <a:r>
              <a:rPr lang="en-US" altLang="en-US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of mobility</a:t>
            </a:r>
          </a:p>
          <a:p>
            <a:pPr marL="263525" indent="-263525" eaLnBrk="1" hangingPunct="1">
              <a:buFont typeface="Arial" panose="020B0604020202020204" pitchFamily="34" charset="0"/>
              <a:buChar char="•"/>
              <a:defRPr/>
            </a:pPr>
            <a:r>
              <a:rPr lang="en-US" altLang="en-US" dirty="0" smtClean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The </a:t>
            </a:r>
            <a:r>
              <a:rPr lang="en-US" altLang="en-US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pain</a:t>
            </a:r>
          </a:p>
          <a:p>
            <a:pPr marL="263525" indent="-263525" eaLnBrk="1" hangingPunct="1">
              <a:buFont typeface="Arial" panose="020B0604020202020204" pitchFamily="34" charset="0"/>
              <a:buChar char="•"/>
              <a:defRPr/>
            </a:pPr>
            <a:r>
              <a:rPr lang="en-US" altLang="en-US" dirty="0" smtClean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Decreasing </a:t>
            </a:r>
            <a:r>
              <a:rPr lang="en-US" altLang="en-US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the quality of life</a:t>
            </a:r>
          </a:p>
        </p:txBody>
      </p:sp>
    </p:spTree>
    <p:extLst>
      <p:ext uri="{BB962C8B-B14F-4D97-AF65-F5344CB8AC3E}">
        <p14:creationId xmlns:p14="http://schemas.microsoft.com/office/powerpoint/2010/main" val="118644959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 idx="4294967295"/>
          </p:nvPr>
        </p:nvSpPr>
        <p:spPr>
          <a:xfrm>
            <a:off x="428625" y="571500"/>
            <a:ext cx="8229600" cy="1143000"/>
          </a:xfrm>
        </p:spPr>
        <p:txBody>
          <a:bodyPr/>
          <a:lstStyle/>
          <a:p>
            <a:r>
              <a:rPr lang="en" altLang="en-US" sz="36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Diagnosis of hemophilia </a:t>
            </a:r>
            <a:r>
              <a:rPr lang="en" altLang="en-US" sz="36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A</a:t>
            </a:r>
            <a:r>
              <a:rPr lang="sr-Latn-CS" altLang="en-US" sz="3600" u="sng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/>
            </a:r>
            <a:br>
              <a:rPr lang="sr-Latn-CS" altLang="en-US" sz="3600" u="sng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</a:br>
            <a:endParaRPr lang="en-US" altLang="en-US" sz="36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</p:txBody>
      </p:sp>
      <p:sp>
        <p:nvSpPr>
          <p:cNvPr id="29699" name="Content Placeholder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ü"/>
              <a:defRPr/>
            </a:pPr>
            <a:r>
              <a:rPr lang="en" altLang="en-US" sz="24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Anamnesis </a:t>
            </a:r>
            <a:r>
              <a:rPr lang="en" altLang="en-US" sz="24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( gender, personal history, family history - 20% </a:t>
            </a:r>
            <a:r>
              <a:rPr lang="en" altLang="en-US" sz="24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of patients</a:t>
            </a:r>
            <a:r>
              <a:rPr lang="en" altLang="en-US" sz="24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" altLang="en-US" sz="24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with</a:t>
            </a:r>
            <a:r>
              <a:rPr lang="en" altLang="en-US" sz="24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" altLang="en-US" sz="24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hemophilia</a:t>
            </a:r>
            <a:r>
              <a:rPr lang="en" altLang="en-US" sz="24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" altLang="en-US" sz="24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has</a:t>
            </a:r>
            <a:r>
              <a:rPr lang="en" altLang="en-US" sz="24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" altLang="en-US" sz="24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completely</a:t>
            </a:r>
            <a:r>
              <a:rPr lang="en" altLang="en-US" sz="24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" altLang="en-US" sz="24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negative</a:t>
            </a:r>
            <a:r>
              <a:rPr lang="en" altLang="en-US" sz="24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" altLang="en-US" sz="24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family</a:t>
            </a:r>
            <a:r>
              <a:rPr lang="en" altLang="en-US" sz="24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" altLang="en-US" sz="24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history </a:t>
            </a:r>
            <a:r>
              <a:rPr lang="en" altLang="en-US" sz="24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of </a:t>
            </a:r>
            <a:r>
              <a:rPr lang="en" altLang="en-US" sz="24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bleeding </a:t>
            </a:r>
            <a:r>
              <a:rPr lang="en" altLang="en-US" sz="24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)</a:t>
            </a:r>
            <a:endParaRPr lang="sr-Cyrl-CS" altLang="en-US" sz="2400" dirty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>
              <a:buFont typeface="Wingdings" panose="05000000000000000000" pitchFamily="2" charset="2"/>
              <a:buChar char="ü"/>
              <a:defRPr/>
            </a:pPr>
            <a:r>
              <a:rPr lang="en" altLang="en-US" sz="24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Clinical examination </a:t>
            </a:r>
            <a:endParaRPr lang="sr-Cyrl-CS" altLang="en-US" sz="2400" dirty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>
              <a:buFont typeface="Wingdings" panose="05000000000000000000" pitchFamily="2" charset="2"/>
              <a:buChar char="ü"/>
              <a:defRPr/>
            </a:pPr>
            <a:r>
              <a:rPr lang="en" altLang="en-US" sz="24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Laboratory tests:</a:t>
            </a:r>
            <a:endParaRPr lang="sr-Cyrl-CS" altLang="en-US" sz="2400" b="1" dirty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>
              <a:defRPr/>
            </a:pPr>
            <a:r>
              <a:rPr lang="en" altLang="en-US" sz="24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Bleeding time =N, PT =N</a:t>
            </a:r>
          </a:p>
          <a:p>
            <a:pPr>
              <a:defRPr/>
            </a:pPr>
            <a:r>
              <a:rPr lang="en" altLang="en-US" sz="24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aPTT </a:t>
            </a:r>
            <a:r>
              <a:rPr lang="en" altLang="en-US" sz="2400" dirty="0">
                <a:solidFill>
                  <a:srgbClr val="002060"/>
                </a:solidFill>
                <a:latin typeface="Calibri Light" panose="020F0302020204030204" pitchFamily="34" charset="0"/>
                <a:ea typeface="Arial Unicode MS" panose="020B0604020202020204" pitchFamily="34" charset="-128"/>
                <a:cs typeface="Calibri Light" panose="020F0302020204030204" pitchFamily="34" charset="0"/>
              </a:rPr>
              <a:t>↑ </a:t>
            </a:r>
            <a:r>
              <a:rPr lang="en" altLang="en-US" sz="24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, F VIII </a:t>
            </a:r>
            <a:r>
              <a:rPr lang="en" altLang="en-US" sz="2400" dirty="0">
                <a:solidFill>
                  <a:srgbClr val="002060"/>
                </a:solidFill>
                <a:latin typeface="Calibri Light" panose="020F0302020204030204" pitchFamily="34" charset="0"/>
                <a:ea typeface="Arial Unicode MS" panose="020B0604020202020204" pitchFamily="34" charset="-128"/>
                <a:cs typeface="Calibri Light" panose="020F0302020204030204" pitchFamily="34" charset="0"/>
              </a:rPr>
              <a:t>↓</a:t>
            </a:r>
            <a:endParaRPr lang="en-US" altLang="en-US" sz="2400" b="1" dirty="0">
              <a:solidFill>
                <a:srgbClr val="002060"/>
              </a:solidFill>
              <a:latin typeface="Calibri Light" panose="020F0302020204030204" pitchFamily="34" charset="0"/>
              <a:ea typeface="Arial Unicode MS" panose="020B0604020202020204" pitchFamily="34" charset="-128"/>
              <a:cs typeface="Calibri Light" panose="020F0302020204030204" pitchFamily="34" charset="0"/>
            </a:endParaRPr>
          </a:p>
          <a:p>
            <a:pPr>
              <a:defRPr/>
            </a:pPr>
            <a:r>
              <a:rPr lang="en" altLang="en-US" sz="2400" dirty="0" err="1">
                <a:solidFill>
                  <a:schemeClr val="accent3">
                    <a:lumMod val="50000"/>
                  </a:schemeClr>
                </a:solidFill>
                <a:latin typeface="Calibri Light" panose="020F0302020204030204" pitchFamily="34" charset="0"/>
                <a:ea typeface="Arial Unicode MS" panose="020B0604020202020204" pitchFamily="34" charset="-128"/>
                <a:cs typeface="Calibri Light" panose="020F0302020204030204" pitchFamily="34" charset="0"/>
              </a:rPr>
              <a:t>Examine</a:t>
            </a:r>
            <a:r>
              <a:rPr lang="en" altLang="en-US" sz="2400" dirty="0">
                <a:solidFill>
                  <a:schemeClr val="accent3">
                    <a:lumMod val="50000"/>
                  </a:schemeClr>
                </a:solidFill>
                <a:latin typeface="Calibri Light" panose="020F0302020204030204" pitchFamily="34" charset="0"/>
                <a:ea typeface="Arial Unicode MS" panose="020B0604020202020204" pitchFamily="34" charset="-128"/>
                <a:cs typeface="Calibri Light" panose="020F0302020204030204" pitchFamily="34" charset="0"/>
              </a:rPr>
              <a:t> </a:t>
            </a:r>
            <a:r>
              <a:rPr lang="en" altLang="en-US" sz="2400" dirty="0" err="1">
                <a:solidFill>
                  <a:schemeClr val="accent3">
                    <a:lumMod val="50000"/>
                  </a:schemeClr>
                </a:solidFill>
                <a:latin typeface="Calibri Light" panose="020F0302020204030204" pitchFamily="34" charset="0"/>
                <a:ea typeface="Arial Unicode MS" panose="020B0604020202020204" pitchFamily="34" charset="-128"/>
                <a:cs typeface="Calibri Light" panose="020F0302020204030204" pitchFamily="34" charset="0"/>
              </a:rPr>
              <a:t>existence</a:t>
            </a:r>
            <a:r>
              <a:rPr lang="en" altLang="en-US" sz="2400" dirty="0">
                <a:solidFill>
                  <a:schemeClr val="accent3">
                    <a:lumMod val="50000"/>
                  </a:schemeClr>
                </a:solidFill>
                <a:latin typeface="Calibri Light" panose="020F0302020204030204" pitchFamily="34" charset="0"/>
                <a:ea typeface="Arial Unicode MS" panose="020B0604020202020204" pitchFamily="34" charset="-128"/>
                <a:cs typeface="Calibri Light" panose="020F0302020204030204" pitchFamily="34" charset="0"/>
              </a:rPr>
              <a:t> </a:t>
            </a:r>
            <a:r>
              <a:rPr lang="en" altLang="en-US" sz="2400" dirty="0" err="1">
                <a:solidFill>
                  <a:schemeClr val="accent3">
                    <a:lumMod val="50000"/>
                  </a:schemeClr>
                </a:solidFill>
                <a:latin typeface="Calibri Light" panose="020F0302020204030204" pitchFamily="34" charset="0"/>
                <a:ea typeface="Arial Unicode MS" panose="020B0604020202020204" pitchFamily="34" charset="-128"/>
                <a:cs typeface="Calibri Light" panose="020F0302020204030204" pitchFamily="34" charset="0"/>
              </a:rPr>
              <a:t>inhibitors</a:t>
            </a:r>
            <a:r>
              <a:rPr lang="en" altLang="en-US" sz="2400" dirty="0">
                <a:solidFill>
                  <a:schemeClr val="accent3">
                    <a:lumMod val="50000"/>
                  </a:schemeClr>
                </a:solidFill>
                <a:latin typeface="Calibri Light" panose="020F0302020204030204" pitchFamily="34" charset="0"/>
                <a:ea typeface="Arial Unicode MS" panose="020B0604020202020204" pitchFamily="34" charset="-128"/>
                <a:cs typeface="Calibri Light" panose="020F0302020204030204" pitchFamily="34" charset="0"/>
              </a:rPr>
              <a:t> </a:t>
            </a:r>
            <a:r>
              <a:rPr lang="en" altLang="en-US" sz="2400" dirty="0" err="1">
                <a:solidFill>
                  <a:schemeClr val="accent3">
                    <a:lumMod val="50000"/>
                  </a:schemeClr>
                </a:solidFill>
                <a:latin typeface="Calibri Light" panose="020F0302020204030204" pitchFamily="34" charset="0"/>
                <a:ea typeface="Arial Unicode MS" panose="020B0604020202020204" pitchFamily="34" charset="-128"/>
                <a:cs typeface="Calibri Light" panose="020F0302020204030204" pitchFamily="34" charset="0"/>
              </a:rPr>
              <a:t>on </a:t>
            </a:r>
            <a:r>
              <a:rPr lang="en" altLang="en-US" sz="2400" dirty="0">
                <a:solidFill>
                  <a:schemeClr val="accent3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F VIII  (Bethesda </a:t>
            </a:r>
            <a:r>
              <a:rPr lang="en" altLang="en-US" sz="2400" dirty="0" err="1">
                <a:solidFill>
                  <a:schemeClr val="accent3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method </a:t>
            </a:r>
            <a:r>
              <a:rPr lang="en" altLang="en-US" sz="2400" dirty="0">
                <a:solidFill>
                  <a:schemeClr val="accent3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) and LAC</a:t>
            </a:r>
            <a:r>
              <a:rPr lang="en" altLang="en-US" sz="2400" dirty="0">
                <a:solidFill>
                  <a:schemeClr val="accent3">
                    <a:lumMod val="50000"/>
                  </a:schemeClr>
                </a:solidFill>
                <a:latin typeface="Calibri Light" panose="020F0302020204030204" pitchFamily="34" charset="0"/>
                <a:ea typeface="Arial Unicode MS" panose="020B0604020202020204" pitchFamily="34" charset="-128"/>
                <a:cs typeface="Calibri Light" panose="020F0302020204030204" pitchFamily="34" charset="0"/>
              </a:rPr>
              <a:t> </a:t>
            </a:r>
            <a:endParaRPr lang="sr-Cyrl-CS" altLang="en-US" sz="2400" dirty="0">
              <a:solidFill>
                <a:schemeClr val="accent3">
                  <a:lumMod val="50000"/>
                </a:schemeClr>
              </a:solidFill>
              <a:latin typeface="Calibri Light" panose="020F0302020204030204" pitchFamily="34" charset="0"/>
              <a:ea typeface="Arial Unicode MS" panose="020B0604020202020204" pitchFamily="34" charset="-128"/>
              <a:cs typeface="Calibri Light" panose="020F0302020204030204" pitchFamily="34" charset="0"/>
            </a:endParaRPr>
          </a:p>
          <a:p>
            <a:pPr>
              <a:defRPr/>
            </a:pPr>
            <a:endParaRPr lang="en-US" altLang="en-US" dirty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6197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itle 1"/>
          <p:cNvSpPr>
            <a:spLocks noGrp="1"/>
          </p:cNvSpPr>
          <p:nvPr>
            <p:ph type="title" idx="4294967295"/>
          </p:nvPr>
        </p:nvSpPr>
        <p:spPr>
          <a:xfrm>
            <a:off x="323850" y="676275"/>
            <a:ext cx="8229600" cy="1143000"/>
          </a:xfrm>
        </p:spPr>
        <p:txBody>
          <a:bodyPr/>
          <a:lstStyle/>
          <a:p>
            <a:r>
              <a:rPr lang="en" altLang="en-US" sz="320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Prenatal diagnosis of hemophilia</a:t>
            </a:r>
            <a:endParaRPr lang="en-US" altLang="en-US" sz="3200" smtClean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30725" name="Rectangle 6"/>
          <p:cNvSpPr>
            <a:spLocks noChangeArrowheads="1"/>
          </p:cNvSpPr>
          <p:nvPr/>
        </p:nvSpPr>
        <p:spPr bwMode="auto">
          <a:xfrm>
            <a:off x="0" y="1844675"/>
            <a:ext cx="9144000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endParaRPr lang="sr-Latn-RS" altLang="en-US" sz="1600" dirty="0" smtClean="0"/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endParaRPr lang="sr-Latn-RS" altLang="en-US" sz="1600" dirty="0" smtClean="0"/>
          </a:p>
          <a:p>
            <a:pPr marL="285750" indent="-285750" eaLnBrk="1" hangingPunct="1">
              <a:spcBef>
                <a:spcPct val="0"/>
              </a:spcBef>
              <a:defRPr/>
            </a:pPr>
            <a:r>
              <a:rPr lang="en" altLang="en-US" sz="24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Determination of the sex of the child and determination of FVIII activity from the umbilical cord in males</a:t>
            </a:r>
          </a:p>
          <a:p>
            <a:pPr marL="285750" indent="-285750" eaLnBrk="1" hangingPunct="1">
              <a:spcBef>
                <a:spcPct val="0"/>
              </a:spcBef>
              <a:defRPr/>
            </a:pPr>
            <a:r>
              <a:rPr lang="en" altLang="en-US" sz="24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Modern methods:</a:t>
            </a:r>
          </a:p>
          <a:p>
            <a:pPr marL="342900" indent="-342900" eaLnBrk="1" hangingPunct="1">
              <a:spcBef>
                <a:spcPct val="0"/>
              </a:spcBef>
              <a:buFont typeface="Wingdings" panose="05000000000000000000" pitchFamily="2" charset="2"/>
              <a:buChar char="Ø"/>
              <a:defRPr/>
            </a:pPr>
            <a:r>
              <a:rPr lang="en" altLang="en-US" sz="24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Gene tests from chorionic villi, amniocentesis (gene identification or mutation recognition)</a:t>
            </a:r>
            <a:endParaRPr lang="sr-Latn-RS" altLang="en-US" sz="2400" dirty="0" smtClean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285750" indent="-285750" eaLnBrk="1" hangingPunct="1">
              <a:spcBef>
                <a:spcPct val="0"/>
              </a:spcBef>
              <a:defRPr/>
            </a:pPr>
            <a:endParaRPr lang="en-US" altLang="en-US" sz="1600" dirty="0" smtClean="0"/>
          </a:p>
          <a:p>
            <a:pPr eaLnBrk="1" hangingPunct="1">
              <a:spcBef>
                <a:spcPct val="0"/>
              </a:spcBef>
              <a:defRPr/>
            </a:pPr>
            <a:endParaRPr lang="sr-Cyrl-CS" altLang="en-US" sz="1600" i="1" dirty="0" smtClean="0">
              <a:solidFill>
                <a:srgbClr val="7F7F7F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endParaRPr lang="en-US" altLang="en-US" sz="1800" dirty="0" smtClean="0"/>
          </a:p>
        </p:txBody>
      </p:sp>
    </p:spTree>
    <p:extLst>
      <p:ext uri="{BB962C8B-B14F-4D97-AF65-F5344CB8AC3E}">
        <p14:creationId xmlns:p14="http://schemas.microsoft.com/office/powerpoint/2010/main" val="985541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TextBox 1"/>
          <p:cNvSpPr txBox="1">
            <a:spLocks noChangeArrowheads="1"/>
          </p:cNvSpPr>
          <p:nvPr/>
        </p:nvSpPr>
        <p:spPr bwMode="auto">
          <a:xfrm>
            <a:off x="1913686" y="980728"/>
            <a:ext cx="5513387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" altLang="en-US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Hemophilia treatment strategy</a:t>
            </a:r>
            <a:endParaRPr lang="en-US" altLang="en-US" sz="1800" dirty="0"/>
          </a:p>
        </p:txBody>
      </p:sp>
      <p:sp>
        <p:nvSpPr>
          <p:cNvPr id="3" name="TextBox 2"/>
          <p:cNvSpPr txBox="1"/>
          <p:nvPr/>
        </p:nvSpPr>
        <p:spPr>
          <a:xfrm>
            <a:off x="223793" y="2636912"/>
            <a:ext cx="8893175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Tx/>
              <a:buAutoNum type="arabicPeriod"/>
              <a:defRPr/>
            </a:pPr>
            <a:r>
              <a:rPr lang="en" sz="2400" dirty="0">
                <a:solidFill>
                  <a:srgbClr val="FF33CC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On </a:t>
            </a:r>
            <a:r>
              <a:rPr lang="en" sz="2400" dirty="0" smtClean="0">
                <a:solidFill>
                  <a:srgbClr val="FF33CC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demand</a:t>
            </a:r>
            <a:r>
              <a:rPr lang="en" sz="24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: </a:t>
            </a:r>
            <a:r>
              <a:rPr lang="en" sz="24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application of factors in case of bleeding</a:t>
            </a:r>
            <a:endParaRPr lang="sr-Cyrl-RS" sz="2400" i="1" dirty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342900" indent="-342900">
              <a:buFontTx/>
              <a:buAutoNum type="arabicPeriod"/>
              <a:defRPr/>
            </a:pPr>
            <a:r>
              <a:rPr lang="en" sz="2400" dirty="0" smtClean="0">
                <a:solidFill>
                  <a:srgbClr val="FF33CC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Prophylaxis</a:t>
            </a:r>
            <a:r>
              <a:rPr lang="en" sz="24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: regular </a:t>
            </a:r>
            <a:r>
              <a:rPr lang="en" sz="24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administration of factors to prevent bleeding</a:t>
            </a:r>
          </a:p>
          <a:p>
            <a:pPr>
              <a:defRPr/>
            </a:pPr>
            <a:endParaRPr lang="sr-Cyrl-RS" sz="2400" dirty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>
              <a:defRPr/>
            </a:pPr>
            <a:endParaRPr lang="en-US" sz="2400" dirty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1492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 idx="4294967295"/>
          </p:nvPr>
        </p:nvSpPr>
        <p:spPr>
          <a:xfrm>
            <a:off x="6350" y="315913"/>
            <a:ext cx="8229600" cy="1143000"/>
          </a:xfrm>
        </p:spPr>
        <p:txBody>
          <a:bodyPr/>
          <a:lstStyle/>
          <a:p>
            <a:r>
              <a:rPr lang="en" altLang="en-US" sz="32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Treatment of hemophilia </a:t>
            </a:r>
            <a:r>
              <a:rPr lang="en" altLang="en-US" sz="32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A</a:t>
            </a:r>
            <a:r>
              <a:rPr lang="sr-Cyrl-CS" altLang="en-US" sz="32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/>
            </a:r>
            <a:br>
              <a:rPr lang="sr-Cyrl-CS" altLang="en-US" sz="32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</a:br>
            <a:endParaRPr lang="en-US" altLang="en-US" sz="32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</p:txBody>
      </p:sp>
      <p:sp>
        <p:nvSpPr>
          <p:cNvPr id="29699" name="Content Placeholder 2"/>
          <p:cNvSpPr>
            <a:spLocks noGrp="1"/>
          </p:cNvSpPr>
          <p:nvPr>
            <p:ph idx="4294967295"/>
          </p:nvPr>
        </p:nvSpPr>
        <p:spPr>
          <a:xfrm>
            <a:off x="428625" y="1428750"/>
            <a:ext cx="8472488" cy="4929188"/>
          </a:xfrm>
        </p:spPr>
        <p:txBody>
          <a:bodyPr/>
          <a:lstStyle/>
          <a:p>
            <a:pPr>
              <a:buFontTx/>
              <a:buNone/>
            </a:pPr>
            <a:r>
              <a:rPr lang="en" altLang="en-US" sz="2200" b="1" dirty="0" smtClean="0">
                <a:solidFill>
                  <a:srgbClr val="002060"/>
                </a:solidFill>
                <a:latin typeface="Calibri Light" pitchFamily="34" charset="0"/>
                <a:ea typeface="Arial Unicode MS" pitchFamily="34" charset="-128"/>
                <a:cs typeface="Calibri Light" pitchFamily="34" charset="0"/>
              </a:rPr>
              <a:t>Treatment </a:t>
            </a:r>
            <a:r>
              <a:rPr lang="en" altLang="en-US" sz="2200" b="1" dirty="0">
                <a:solidFill>
                  <a:srgbClr val="002060"/>
                </a:solidFill>
                <a:latin typeface="Calibri Light" pitchFamily="34" charset="0"/>
                <a:ea typeface="Arial Unicode MS" pitchFamily="34" charset="-128"/>
                <a:cs typeface="Calibri Light" pitchFamily="34" charset="0"/>
              </a:rPr>
              <a:t>of bleeding</a:t>
            </a:r>
          </a:p>
          <a:p>
            <a:r>
              <a:rPr lang="en" altLang="en-US" sz="2200" dirty="0">
                <a:solidFill>
                  <a:srgbClr val="002060"/>
                </a:solidFill>
                <a:latin typeface="Calibri Light" pitchFamily="34" charset="0"/>
                <a:ea typeface="Arial Unicode MS" pitchFamily="34" charset="-128"/>
                <a:cs typeface="Calibri Light" pitchFamily="34" charset="0"/>
              </a:rPr>
              <a:t> FVIII </a:t>
            </a:r>
            <a:r>
              <a:rPr lang="en" altLang="en-US" sz="2200" dirty="0" smtClean="0">
                <a:solidFill>
                  <a:srgbClr val="002060"/>
                </a:solidFill>
                <a:latin typeface="Calibri Light" pitchFamily="34" charset="0"/>
                <a:ea typeface="Arial Unicode MS" pitchFamily="34" charset="-128"/>
                <a:cs typeface="Calibri Light" pitchFamily="34" charset="0"/>
              </a:rPr>
              <a:t>concentrate: </a:t>
            </a:r>
            <a:r>
              <a:rPr lang="en" altLang="en-US" sz="2200" dirty="0">
                <a:solidFill>
                  <a:srgbClr val="002060"/>
                </a:solidFill>
                <a:latin typeface="Calibri Light" pitchFamily="34" charset="0"/>
                <a:ea typeface="Arial Unicode MS" pitchFamily="34" charset="-128"/>
                <a:cs typeface="Calibri Light" pitchFamily="34" charset="0"/>
              </a:rPr>
              <a:t>human , recombinant </a:t>
            </a:r>
            <a:r>
              <a:rPr lang="sr-Latn-CS" altLang="en-US" sz="2200" dirty="0">
                <a:solidFill>
                  <a:srgbClr val="002060"/>
                </a:solidFill>
                <a:latin typeface="Calibri Light" pitchFamily="34" charset="0"/>
                <a:ea typeface="Arial Unicode MS" pitchFamily="34" charset="-128"/>
                <a:cs typeface="Calibri Light" pitchFamily="34" charset="0"/>
              </a:rPr>
              <a:t/>
            </a:r>
            <a:br>
              <a:rPr lang="sr-Latn-CS" altLang="en-US" sz="2200" dirty="0">
                <a:solidFill>
                  <a:srgbClr val="002060"/>
                </a:solidFill>
                <a:latin typeface="Calibri Light" pitchFamily="34" charset="0"/>
                <a:ea typeface="Arial Unicode MS" pitchFamily="34" charset="-128"/>
                <a:cs typeface="Calibri Light" pitchFamily="34" charset="0"/>
              </a:rPr>
            </a:br>
            <a:r>
              <a:rPr lang="en" altLang="en-US" sz="2200" dirty="0">
                <a:solidFill>
                  <a:srgbClr val="002060"/>
                </a:solidFill>
                <a:latin typeface="Calibri Light" pitchFamily="34" charset="0"/>
                <a:ea typeface="Arial Unicode MS" pitchFamily="34" charset="-128"/>
                <a:cs typeface="Calibri Light" pitchFamily="34" charset="0"/>
              </a:rPr>
              <a:t>Therapeutic dose of FVIII= body mass / 2 </a:t>
            </a:r>
            <a:r>
              <a:rPr lang="sr-Latn-RS" altLang="en-US" sz="2200" dirty="0" smtClean="0">
                <a:solidFill>
                  <a:srgbClr val="002060"/>
                </a:solidFill>
                <a:latin typeface="Calibri Light" pitchFamily="34" charset="0"/>
                <a:ea typeface="Arial Unicode MS" pitchFamily="34" charset="-128"/>
                <a:cs typeface="Calibri Light" pitchFamily="34" charset="0"/>
              </a:rPr>
              <a:t>x</a:t>
            </a:r>
            <a:r>
              <a:rPr lang="en" altLang="en-US" sz="2200" dirty="0" smtClean="0">
                <a:solidFill>
                  <a:srgbClr val="002060"/>
                </a:solidFill>
                <a:latin typeface="Calibri Light" pitchFamily="34" charset="0"/>
                <a:ea typeface="Arial Unicode MS" pitchFamily="34" charset="-128"/>
                <a:cs typeface="Calibri Light" pitchFamily="34" charset="0"/>
              </a:rPr>
              <a:t> </a:t>
            </a:r>
            <a:r>
              <a:rPr lang="en" altLang="en-US" sz="2200" dirty="0">
                <a:solidFill>
                  <a:srgbClr val="002060"/>
                </a:solidFill>
                <a:latin typeface="Calibri Light" pitchFamily="34" charset="0"/>
                <a:ea typeface="Arial Unicode MS" pitchFamily="34" charset="-128"/>
                <a:cs typeface="Calibri Light" pitchFamily="34" charset="0"/>
              </a:rPr>
              <a:t>desired therapeutic level of FVIII</a:t>
            </a:r>
            <a:endParaRPr lang="sr-Cyrl-CS" altLang="en-US" sz="2200" dirty="0">
              <a:solidFill>
                <a:srgbClr val="002060"/>
              </a:solidFill>
              <a:latin typeface="Calibri Light" pitchFamily="34" charset="0"/>
              <a:ea typeface="Arial Unicode MS" pitchFamily="34" charset="-128"/>
              <a:cs typeface="Calibri Light" pitchFamily="34" charset="0"/>
            </a:endParaRPr>
          </a:p>
          <a:p>
            <a:r>
              <a:rPr lang="en" altLang="en-US" sz="2200" dirty="0">
                <a:solidFill>
                  <a:srgbClr val="002060"/>
                </a:solidFill>
                <a:latin typeface="Calibri Light" pitchFamily="34" charset="0"/>
                <a:ea typeface="Arial Unicode MS" pitchFamily="34" charset="-128"/>
                <a:cs typeface="Calibri Light" pitchFamily="34" charset="0"/>
              </a:rPr>
              <a:t> The maintenance dose of FVIII is 50% of the initial dose .</a:t>
            </a:r>
            <a:endParaRPr lang="sr-Cyrl-CS" altLang="en-US" sz="2200" dirty="0">
              <a:solidFill>
                <a:srgbClr val="002060"/>
              </a:solidFill>
              <a:latin typeface="Calibri Light" pitchFamily="34" charset="0"/>
              <a:ea typeface="Arial Unicode MS" pitchFamily="34" charset="-128"/>
              <a:cs typeface="Calibri Light" pitchFamily="34" charset="0"/>
            </a:endParaRPr>
          </a:p>
          <a:p>
            <a:r>
              <a:rPr lang="en-US" altLang="en-US" sz="2200" dirty="0">
                <a:solidFill>
                  <a:srgbClr val="002060"/>
                </a:solidFill>
                <a:latin typeface="Calibri Light" pitchFamily="34" charset="0"/>
                <a:ea typeface="Arial Unicode MS" pitchFamily="34" charset="-128"/>
                <a:cs typeface="Calibri Light" pitchFamily="34" charset="0"/>
              </a:rPr>
              <a:t>The calculated initial dose is applied for 8-12 hours until the bleeding stops, and then it is continued with the maintenance dose, usually for the next 7-14 days. The length of treatment depends on the severity and location of the </a:t>
            </a:r>
            <a:r>
              <a:rPr lang="en-US" altLang="en-US" sz="2200" dirty="0" smtClean="0">
                <a:solidFill>
                  <a:srgbClr val="002060"/>
                </a:solidFill>
                <a:latin typeface="Calibri Light" pitchFamily="34" charset="0"/>
                <a:ea typeface="Arial Unicode MS" pitchFamily="34" charset="-128"/>
                <a:cs typeface="Calibri Light" pitchFamily="34" charset="0"/>
              </a:rPr>
              <a:t>bleeding.</a:t>
            </a:r>
            <a:endParaRPr lang="en-US" altLang="en-US" sz="2200" dirty="0">
              <a:solidFill>
                <a:srgbClr val="002060"/>
              </a:solidFill>
              <a:latin typeface="Calibri Light" pitchFamily="34" charset="0"/>
              <a:ea typeface="Arial Unicode MS" pitchFamily="34" charset="-128"/>
              <a:cs typeface="Calibri Light" pitchFamily="34" charset="0"/>
            </a:endParaRPr>
          </a:p>
          <a:p>
            <a:endParaRPr lang="sr-Cyrl-CS" altLang="en-US" sz="2000" dirty="0">
              <a:solidFill>
                <a:srgbClr val="002060"/>
              </a:solidFill>
              <a:latin typeface="Calibri Light" pitchFamily="34" charset="0"/>
              <a:ea typeface="Arial Unicode MS" pitchFamily="34" charset="-128"/>
              <a:cs typeface="Calibri Light" pitchFamily="34" charset="0"/>
            </a:endParaRPr>
          </a:p>
          <a:p>
            <a:endParaRPr lang="en-US" altLang="en-US" dirty="0">
              <a:solidFill>
                <a:srgbClr val="002060"/>
              </a:solidFill>
              <a:latin typeface="Calibri Light" pitchFamily="34" charset="0"/>
              <a:ea typeface="Arial Unicode MS" pitchFamily="34" charset="-128"/>
              <a:cs typeface="Calibri Ligh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4596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7504" y="680717"/>
            <a:ext cx="8784976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Usual Adult Dose for Hemophilia A</a:t>
            </a:r>
          </a:p>
          <a:p>
            <a:r>
              <a:rPr lang="en-US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Dose </a:t>
            </a:r>
            <a:r>
              <a:rPr lang="en-US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(IU) = Weight (kg) x Desired factor VIII rise (% normal or IU/</a:t>
            </a:r>
            <a:r>
              <a:rPr lang="en-US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dL</a:t>
            </a:r>
            <a:r>
              <a:rPr lang="en-US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) x 0.5</a:t>
            </a:r>
            <a:br>
              <a:rPr lang="en-US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endParaRPr lang="sr-Latn-RS" dirty="0" smtClean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r>
              <a:rPr lang="en-US" b="1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Control </a:t>
            </a:r>
            <a:r>
              <a:rPr lang="en-US" b="1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of Bleeding Episodes:</a:t>
            </a:r>
            <a:r>
              <a:rPr lang="en-US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/>
            </a:r>
            <a:br>
              <a:rPr lang="en-US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en-US" dirty="0">
                <a:solidFill>
                  <a:srgbClr val="3399FF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Minor bleeding </a:t>
            </a:r>
            <a:r>
              <a:rPr lang="en-US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(early </a:t>
            </a:r>
            <a:r>
              <a:rPr lang="en-US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hemarthrosis</a:t>
            </a:r>
            <a:r>
              <a:rPr lang="en-US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, minor muscle or oral bleeds): 10 to 20 IU/kg intravenously until bleeding is resolved; repeat for evidence of further bleeding</a:t>
            </a:r>
            <a:br>
              <a:rPr lang="en-US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en-US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Factor </a:t>
            </a:r>
            <a:r>
              <a:rPr lang="en-US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VIII level required = 20 to 40% of normal</a:t>
            </a:r>
          </a:p>
          <a:p>
            <a:r>
              <a:rPr lang="en-US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/>
            </a:r>
            <a:br>
              <a:rPr lang="en-US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en-US" dirty="0">
                <a:solidFill>
                  <a:srgbClr val="3399FF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Moderate bleeding </a:t>
            </a:r>
            <a:r>
              <a:rPr lang="en-US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(hemorrhage into muscles/oral cavity, </a:t>
            </a:r>
            <a:r>
              <a:rPr lang="en-US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hemarthrosis</a:t>
            </a:r>
            <a:r>
              <a:rPr lang="en-US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, known trauma): 15 to 30 IU/kg intravenously every 12 to 24 hours until bleeding is resolved.</a:t>
            </a:r>
            <a:br>
              <a:rPr lang="en-US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en-US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Factor VIII level required = 30 to 60% of normal</a:t>
            </a:r>
          </a:p>
          <a:p>
            <a:r>
              <a:rPr lang="en-US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/>
            </a:r>
            <a:br>
              <a:rPr lang="en-US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en-US" dirty="0">
                <a:solidFill>
                  <a:srgbClr val="3399FF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Major bleeding </a:t>
            </a:r>
            <a:r>
              <a:rPr lang="en-US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(gastrointestinal, intracranial, intraabdominal, intrathoracic, central nervous system, retropharyngeal, retroperitoneal, or iliopsoas sheath bleeds, fractures, head trauma):</a:t>
            </a:r>
            <a:br>
              <a:rPr lang="en-US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en-US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Initial dose: 40 to 50 IU/kg intravenously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Repeat dose: 20 to 25 IU/kg intravenously every 8 to 12 hours until bleeding is resolved.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Factor VIII level required = 80 to 100% of normal</a:t>
            </a:r>
          </a:p>
          <a:p>
            <a:r>
              <a:rPr lang="en-US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/>
            </a:r>
            <a:br>
              <a:rPr lang="en-US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en-US" b="1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Surgery:</a:t>
            </a:r>
            <a:r>
              <a:rPr lang="en-US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/>
            </a:r>
            <a:br>
              <a:rPr lang="en-US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en-US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Minor surgery (including tooth extraction): 15 to 30 IU/kg intravenously every 12 to 24 hours until bleeding is resolved.</a:t>
            </a:r>
            <a:br>
              <a:rPr lang="en-US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en-US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Factor VIII level required = 30 to 60% of normal</a:t>
            </a:r>
            <a:endParaRPr lang="en-US" b="0" i="0" dirty="0">
              <a:solidFill>
                <a:srgbClr val="002060"/>
              </a:solidFill>
              <a:effectLst/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051720" y="29303"/>
            <a:ext cx="51339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" altLang="en-US" sz="36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Treatment of hemophilia A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686455275"/>
      </p:ext>
    </p:extLst>
  </p:cSld>
  <p:clrMapOvr>
    <a:masterClrMapping/>
  </p:clrMapOvr>
  <p:transition spd="med" advClick="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" altLang="en-US" sz="32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Treatment of hemophilia A</a:t>
            </a:r>
            <a:endParaRPr lang="en-US" altLang="en-US" sz="32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</p:txBody>
      </p:sp>
      <p:sp>
        <p:nvSpPr>
          <p:cNvPr id="30723" name="Content Placeholder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" altLang="en-US" sz="2200" b="1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Auxiliary </a:t>
            </a:r>
            <a:r>
              <a:rPr lang="en" altLang="en-US" sz="2200" b="1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drugs</a:t>
            </a:r>
            <a:r>
              <a:rPr lang="en" altLang="en-US" sz="22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: </a:t>
            </a:r>
            <a:r>
              <a:rPr lang="en" altLang="en-US" sz="22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antifibrinolytics (0.5gx4/d), fibrin glue (local application), cryoprecipitate, ZSP.</a:t>
            </a:r>
          </a:p>
          <a:p>
            <a:pPr>
              <a:buFont typeface="Wingdings" pitchFamily="2" charset="2"/>
              <a:buChar char="ü"/>
            </a:pPr>
            <a:r>
              <a:rPr lang="en" altLang="en-US" sz="2200" b="1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Complications</a:t>
            </a:r>
          </a:p>
          <a:p>
            <a:pPr marL="0" indent="0">
              <a:buNone/>
            </a:pPr>
            <a:endParaRPr lang="sr-Latn-RS" altLang="en-US" sz="2000" dirty="0" smtClean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r>
              <a:rPr lang="en" alt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Only </a:t>
            </a:r>
            <a:r>
              <a:rPr lang="en" alt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since </a:t>
            </a:r>
            <a:r>
              <a:rPr lang="en" alt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1985. </a:t>
            </a:r>
            <a:r>
              <a:rPr lang="en" alt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is mandatory virus inactivation in plasma products, cryoprecipitate, FVIII concentrate</a:t>
            </a:r>
            <a:endParaRPr lang="sr-Latn-CS" altLang="en-US" sz="2000" dirty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sr-Cyrl-CS" altLang="en-US" sz="2200" b="1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r>
              <a:rPr lang="en" altLang="en-US" sz="22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transmissible diseases: HbsAg, HCV, HIV</a:t>
            </a:r>
          </a:p>
          <a:p>
            <a:r>
              <a:rPr lang="en" altLang="en-US" sz="22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active or persistent hepatitis</a:t>
            </a:r>
          </a:p>
          <a:p>
            <a:r>
              <a:rPr lang="en" altLang="en-US" sz="22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liver cirrhosis</a:t>
            </a:r>
          </a:p>
          <a:p>
            <a:r>
              <a:rPr lang="en" altLang="en-US" sz="22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inhibitor ( At in the IgG class that neutralizes FVIII)</a:t>
            </a:r>
            <a:endParaRPr lang="en-US" altLang="en-US" sz="22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endParaRPr lang="sr-Latn-CS" altLang="en-US" sz="22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endParaRPr lang="en-US" altLang="en-US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9458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 idx="4294967295"/>
          </p:nvPr>
        </p:nvSpPr>
        <p:spPr>
          <a:xfrm>
            <a:off x="0" y="571500"/>
            <a:ext cx="8229600" cy="1143000"/>
          </a:xfrm>
        </p:spPr>
        <p:txBody>
          <a:bodyPr/>
          <a:lstStyle/>
          <a:p>
            <a:r>
              <a:rPr lang="en" altLang="en-US" sz="36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Hemophilia A</a:t>
            </a:r>
            <a:r>
              <a:rPr lang="sr-Latn-CS" altLang="en-US" sz="3600" u="sng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/>
            </a:r>
            <a:br>
              <a:rPr lang="sr-Latn-CS" altLang="en-US" sz="3600" u="sng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</a:br>
            <a:endParaRPr lang="en-US" altLang="en-US" sz="36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</p:txBody>
      </p:sp>
      <p:pic>
        <p:nvPicPr>
          <p:cNvPr id="31747" name="Picture 6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5572125" y="1785938"/>
            <a:ext cx="2933700" cy="4525962"/>
          </a:xfrm>
        </p:spPr>
      </p:pic>
      <p:sp>
        <p:nvSpPr>
          <p:cNvPr id="31748" name="TextBox 4"/>
          <p:cNvSpPr txBox="1">
            <a:spLocks noChangeArrowheads="1"/>
          </p:cNvSpPr>
          <p:nvPr/>
        </p:nvSpPr>
        <p:spPr bwMode="auto">
          <a:xfrm>
            <a:off x="285750" y="2214563"/>
            <a:ext cx="5643563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" altLang="en-US" sz="2200" b="1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Do not give to a person with hemophilia:</a:t>
            </a:r>
          </a:p>
          <a:p>
            <a:pPr eaLnBrk="1" hangingPunct="1">
              <a:buFontTx/>
              <a:buChar char="•"/>
            </a:pPr>
            <a:r>
              <a:rPr lang="en" altLang="en-US" sz="22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Acetyl salicylic acid preparations</a:t>
            </a:r>
          </a:p>
          <a:p>
            <a:pPr eaLnBrk="1" hangingPunct="1">
              <a:buFontTx/>
              <a:buChar char="•"/>
            </a:pPr>
            <a:r>
              <a:rPr lang="en" altLang="en-US" sz="22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NSAIDs ( COX 1)</a:t>
            </a:r>
          </a:p>
          <a:p>
            <a:pPr eaLnBrk="1" hangingPunct="1">
              <a:buFontTx/>
              <a:buChar char="•"/>
            </a:pPr>
            <a:r>
              <a:rPr lang="en" altLang="en-US" sz="22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im </a:t>
            </a:r>
            <a:r>
              <a:rPr lang="en" altLang="en-US" sz="22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Injections</a:t>
            </a:r>
            <a:endParaRPr lang="sr-Latn-RS" altLang="en-US" sz="2200" dirty="0" smtClean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 eaLnBrk="1" hangingPunct="1">
              <a:buFontTx/>
              <a:buChar char="•"/>
            </a:pPr>
            <a:endParaRPr lang="en" altLang="en-US" sz="22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 eaLnBrk="1" hangingPunct="1"/>
            <a:r>
              <a:rPr lang="en" altLang="en-US" sz="22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Analgesia: </a:t>
            </a:r>
            <a:r>
              <a:rPr lang="sr-Latn-RS" altLang="en-US" sz="22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with </a:t>
            </a:r>
            <a:r>
              <a:rPr lang="en" altLang="en-US" sz="22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paracetamol</a:t>
            </a:r>
            <a:r>
              <a:rPr lang="sr-Latn-RS" altLang="en-US" sz="22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sr-Latn-RS" altLang="en-US" sz="22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or</a:t>
            </a:r>
            <a:r>
              <a:rPr lang="en" altLang="en-US" sz="22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en" altLang="en-US" sz="22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opioid analgesics</a:t>
            </a:r>
            <a:endParaRPr lang="en-US" altLang="en-US" sz="22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0334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 idx="4294967295"/>
          </p:nvPr>
        </p:nvSpPr>
        <p:spPr>
          <a:xfrm>
            <a:off x="344116" y="620688"/>
            <a:ext cx="8229600" cy="868362"/>
          </a:xfrm>
        </p:spPr>
        <p:txBody>
          <a:bodyPr/>
          <a:lstStyle/>
          <a:p>
            <a:r>
              <a:rPr lang="en" altLang="en-US" sz="36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Treatment of hemophilia A</a:t>
            </a:r>
            <a:r>
              <a:rPr lang="sr-Latn-CS" altLang="en-US" sz="3600" u="sng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/>
            </a:r>
            <a:br>
              <a:rPr lang="sr-Latn-CS" altLang="en-US" sz="3600" u="sng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</a:br>
            <a:endParaRPr lang="en-US" altLang="en-US" sz="36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</p:txBody>
      </p:sp>
      <p:sp>
        <p:nvSpPr>
          <p:cNvPr id="34819" name="Content Placeholder 2"/>
          <p:cNvSpPr>
            <a:spLocks noGrp="1"/>
          </p:cNvSpPr>
          <p:nvPr>
            <p:ph idx="4294967295"/>
          </p:nvPr>
        </p:nvSpPr>
        <p:spPr>
          <a:xfrm>
            <a:off x="362879" y="1772816"/>
            <a:ext cx="8229600" cy="4662264"/>
          </a:xfrm>
        </p:spPr>
        <p:txBody>
          <a:bodyPr/>
          <a:lstStyle/>
          <a:p>
            <a:pPr>
              <a:buFontTx/>
              <a:buNone/>
              <a:defRPr/>
            </a:pPr>
            <a:r>
              <a:rPr lang="en" altLang="en-US" sz="2000" b="1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Modern hemophilia treatment program </a:t>
            </a:r>
            <a:r>
              <a:rPr lang="en" alt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:</a:t>
            </a:r>
          </a:p>
          <a:p>
            <a:pPr>
              <a:defRPr/>
            </a:pPr>
            <a:r>
              <a:rPr lang="en" altLang="en-US" sz="20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Prophylaxis - </a:t>
            </a:r>
            <a:r>
              <a:rPr lang="en" alt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regular </a:t>
            </a:r>
            <a:r>
              <a:rPr lang="en" alt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application of factors to prevent bleeding</a:t>
            </a:r>
          </a:p>
          <a:p>
            <a:pPr>
              <a:buFont typeface="Wingdings" panose="05000000000000000000" pitchFamily="2" charset="2"/>
              <a:buChar char="ü"/>
              <a:defRPr/>
            </a:pPr>
            <a:r>
              <a:rPr lang="en" alt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Primary: regular administration of FVIII that starts already after the first </a:t>
            </a:r>
            <a:r>
              <a:rPr lang="en" alt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bleedings</a:t>
            </a:r>
            <a:endParaRPr lang="sr-Cyrl-CS" altLang="en-US" sz="2000" dirty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>
              <a:buFont typeface="Wingdings" panose="05000000000000000000" pitchFamily="2" charset="2"/>
              <a:buChar char="ü"/>
              <a:defRPr/>
            </a:pPr>
            <a:r>
              <a:rPr lang="en" alt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Secondary: every other regular administration of FVIII </a:t>
            </a:r>
          </a:p>
          <a:p>
            <a:pPr>
              <a:defRPr/>
            </a:pPr>
            <a:r>
              <a:rPr lang="en" altLang="en-US" sz="2000" b="1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Controlled home </a:t>
            </a:r>
            <a:r>
              <a:rPr lang="en" altLang="en-US" sz="2000" b="1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treatment </a:t>
            </a:r>
            <a:r>
              <a:rPr lang="en" alt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- application a </a:t>
            </a:r>
            <a:r>
              <a:rPr lang="en" alt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factors by the patient or a person from his environment outside the healthcare </a:t>
            </a:r>
            <a:r>
              <a:rPr lang="en" alt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institution</a:t>
            </a:r>
            <a:endParaRPr lang="sr-Latn-RS" altLang="en-US" sz="2000" dirty="0" smtClean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>
              <a:defRPr/>
            </a:pPr>
            <a:r>
              <a:rPr lang="en" alt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the goal </a:t>
            </a:r>
            <a:r>
              <a:rPr lang="en" alt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is to apply the drug as early as possible </a:t>
            </a:r>
            <a:r>
              <a:rPr lang="en" alt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and prevent damage to the joints</a:t>
            </a:r>
          </a:p>
          <a:p>
            <a:pPr>
              <a:defRPr/>
            </a:pPr>
            <a:r>
              <a:rPr lang="en" altLang="en-US" sz="2000" b="1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Patient </a:t>
            </a:r>
            <a:r>
              <a:rPr lang="en" altLang="en-US" sz="2000" b="1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care </a:t>
            </a:r>
            <a:r>
              <a:rPr lang="en" alt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is carried out in specialized centers on a multidisciplinary basis: hematologist, orthopedist, physiatologist, infectious disease specialist, dentist</a:t>
            </a:r>
          </a:p>
          <a:p>
            <a:pPr>
              <a:buFontTx/>
              <a:buNone/>
              <a:defRPr/>
            </a:pPr>
            <a:endParaRPr lang="sr-Cyrl-CS" altLang="en-US" sz="2000" dirty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>
              <a:defRPr/>
            </a:pPr>
            <a:endParaRPr lang="sr-Cyrl-CS" altLang="en-US" sz="2000" dirty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>
              <a:buFont typeface="Wingdings" panose="05000000000000000000" pitchFamily="2" charset="2"/>
              <a:buChar char="ü"/>
              <a:defRPr/>
            </a:pPr>
            <a:endParaRPr lang="sr-Cyrl-CS" altLang="en-US" sz="2400" dirty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>
              <a:buFontTx/>
              <a:buNone/>
              <a:defRPr/>
            </a:pPr>
            <a:endParaRPr lang="en-US" altLang="en-US" sz="2400" dirty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1372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TextBox 1"/>
          <p:cNvSpPr txBox="1">
            <a:spLocks noChangeArrowheads="1"/>
          </p:cNvSpPr>
          <p:nvPr/>
        </p:nvSpPr>
        <p:spPr bwMode="auto">
          <a:xfrm>
            <a:off x="73593" y="620688"/>
            <a:ext cx="889089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" altLang="en-US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Treatment of hemophilia </a:t>
            </a:r>
            <a:r>
              <a:rPr lang="en" altLang="en-US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A: </a:t>
            </a:r>
            <a:r>
              <a:rPr lang="en" altLang="en-US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new therapeutic options</a:t>
            </a:r>
            <a:r>
              <a:rPr lang="en" altLang="en-US" sz="1800" dirty="0"/>
              <a:t> </a:t>
            </a:r>
            <a:endParaRPr lang="en-US" altLang="en-US" sz="1800" dirty="0"/>
          </a:p>
        </p:txBody>
      </p:sp>
      <p:sp>
        <p:nvSpPr>
          <p:cNvPr id="3" name="TextBox 2"/>
          <p:cNvSpPr txBox="1"/>
          <p:nvPr/>
        </p:nvSpPr>
        <p:spPr>
          <a:xfrm>
            <a:off x="323528" y="1988840"/>
            <a:ext cx="8640960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Tx/>
              <a:buAutoNum type="arabicPeriod"/>
              <a:defRPr/>
            </a:pPr>
            <a:r>
              <a:rPr lang="en" sz="24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Products with extended half-life of recombinant FVIII </a:t>
            </a:r>
            <a:r>
              <a:rPr lang="en" sz="2400" i="1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(Extended </a:t>
            </a:r>
            <a:r>
              <a:rPr lang="en" sz="2400" i="1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half </a:t>
            </a:r>
            <a:r>
              <a:rPr lang="en" sz="2400" i="1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life)</a:t>
            </a:r>
            <a:endParaRPr lang="en" sz="2400" i="1" dirty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342900" indent="-342900">
              <a:buFontTx/>
              <a:buAutoNum type="arabicPeriod"/>
              <a:defRPr/>
            </a:pPr>
            <a:r>
              <a:rPr lang="en" sz="24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Products that are not factor replacement therapy </a:t>
            </a:r>
            <a:r>
              <a:rPr lang="en" sz="2400" i="1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(Non-factor </a:t>
            </a:r>
            <a:r>
              <a:rPr lang="en" sz="2400" i="1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replacement </a:t>
            </a:r>
            <a:r>
              <a:rPr lang="en" sz="2400" i="1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therapy)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" sz="24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Enhancing coagulation: Emicizumab </a:t>
            </a:r>
            <a:endParaRPr lang="sr-Latn-RS" sz="2400" dirty="0" smtClean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" sz="24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Inhibition </a:t>
            </a:r>
            <a:r>
              <a:rPr lang="en" sz="24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of </a:t>
            </a:r>
            <a:r>
              <a:rPr lang="en" sz="24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anticoagulant pathways</a:t>
            </a:r>
            <a:endParaRPr lang="sr-Cyrl-RS" sz="2400" dirty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>
              <a:defRPr/>
            </a:pPr>
            <a:r>
              <a:rPr lang="en" sz="24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3 </a:t>
            </a:r>
            <a:r>
              <a:rPr lang="en" sz="24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. Gene Therapy </a:t>
            </a:r>
            <a:r>
              <a:rPr lang="en" sz="2400" i="1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(Gene </a:t>
            </a:r>
            <a:r>
              <a:rPr lang="en" sz="2400" i="1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Therapy)</a:t>
            </a:r>
            <a:endParaRPr lang="en-US" sz="2400" i="1" dirty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>
              <a:defRPr/>
            </a:pPr>
            <a:endParaRPr lang="en-US" sz="2400" dirty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712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 idx="4294967295"/>
          </p:nvPr>
        </p:nvSpPr>
        <p:spPr>
          <a:xfrm>
            <a:off x="251520" y="-19784"/>
            <a:ext cx="8229600" cy="1143000"/>
          </a:xfrm>
        </p:spPr>
        <p:txBody>
          <a:bodyPr/>
          <a:lstStyle/>
          <a:p>
            <a:r>
              <a:rPr lang="en" altLang="en-US" sz="32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Von Willebrand disease</a:t>
            </a:r>
            <a:endParaRPr lang="en-US" altLang="en-US" sz="3200" dirty="0" smtClean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1268" name="TextBox 4"/>
          <p:cNvSpPr txBox="1">
            <a:spLocks noChangeArrowheads="1"/>
          </p:cNvSpPr>
          <p:nvPr/>
        </p:nvSpPr>
        <p:spPr bwMode="auto">
          <a:xfrm>
            <a:off x="225624" y="1242909"/>
            <a:ext cx="5740400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sr-Cyrl-CS" altLang="en-US" sz="2000" b="1" dirty="0" smtClean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" altLang="en-US" sz="2000" b="1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Bleeding</a:t>
            </a:r>
            <a:r>
              <a:rPr lang="en" alt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" alt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occurs due to disruption of two basic vWF functions:</a:t>
            </a:r>
            <a:endParaRPr lang="sr-Cyrl-RS" altLang="en-US" sz="2000" dirty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endParaRPr lang="sr-Latn-CS" altLang="en-US" sz="20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457200" indent="-457200" eaLnBrk="1" hangingPunct="1">
              <a:buFont typeface="+mj-lt"/>
              <a:buAutoNum type="arabicPeriod"/>
              <a:defRPr/>
            </a:pPr>
            <a:r>
              <a:rPr lang="en" alt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It helps</a:t>
            </a:r>
            <a:r>
              <a:rPr lang="en" altLang="en-US" sz="20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" altLang="en-US" sz="2000" dirty="0">
                <a:solidFill>
                  <a:schemeClr val="accent6">
                    <a:lumMod val="60000"/>
                    <a:lumOff val="4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adhesion</a:t>
            </a:r>
            <a:r>
              <a:rPr lang="en" altLang="en-US" sz="20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" alt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platelets on the subendothelial structures of the injured blood vessel wall</a:t>
            </a:r>
          </a:p>
          <a:p>
            <a:pPr marL="457200" indent="-457200" eaLnBrk="1" hangingPunct="1">
              <a:buFont typeface="+mj-lt"/>
              <a:buAutoNum type="arabicPeriod"/>
              <a:defRPr/>
            </a:pPr>
            <a:r>
              <a:rPr lang="en" altLang="en-US" sz="2000" dirty="0">
                <a:solidFill>
                  <a:schemeClr val="accent6">
                    <a:lumMod val="60000"/>
                    <a:lumOff val="4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Binding to coagulation factor VIII </a:t>
            </a:r>
            <a:r>
              <a:rPr lang="en" alt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and preventing its rapid removal from plasma</a:t>
            </a:r>
          </a:p>
          <a:p>
            <a:pPr marL="457200" indent="-457200" eaLnBrk="1" hangingPunct="1">
              <a:buFont typeface="+mj-lt"/>
              <a:buAutoNum type="arabicPeriod"/>
              <a:defRPr/>
            </a:pPr>
            <a:endParaRPr lang="sr-Latn-CS" altLang="en-US" sz="20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342900" indent="-342900" eaLnBrk="1" hangingPunct="1">
              <a:buFont typeface="Arial" panose="020B0604020202020204" pitchFamily="34" charset="0"/>
              <a:buChar char="•"/>
              <a:defRPr/>
            </a:pPr>
            <a:r>
              <a:rPr lang="sr-Latn-RS" alt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VWF</a:t>
            </a:r>
            <a:r>
              <a:rPr lang="en-US" alt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alt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is </a:t>
            </a:r>
            <a:r>
              <a:rPr lang="en-US" alt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synthesized</a:t>
            </a:r>
            <a:r>
              <a:rPr lang="sr-Latn-RS" alt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in</a:t>
            </a:r>
            <a:r>
              <a:rPr lang="en" alt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" alt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megakaryocytes and endothelial </a:t>
            </a:r>
            <a:r>
              <a:rPr lang="en" alt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cells</a:t>
            </a:r>
            <a:endParaRPr lang="sr-Latn-RS" altLang="en-US" sz="2000" dirty="0" smtClean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eaLnBrk="1" hangingPunct="1">
              <a:defRPr/>
            </a:pPr>
            <a:endParaRPr lang="en" altLang="en-US" sz="2000" dirty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342900" indent="-342900" eaLnBrk="1" hangingPunct="1">
              <a:buFont typeface="Arial" panose="020B0604020202020204" pitchFamily="34" charset="0"/>
              <a:buChar char="•"/>
              <a:defRPr/>
            </a:pPr>
            <a:r>
              <a:rPr lang="sr-Latn-RS" alt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</a:t>
            </a:r>
            <a:r>
              <a:rPr lang="en-US" alt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 </a:t>
            </a:r>
            <a:r>
              <a:rPr lang="en-US" alt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is found in plasma in the form of </a:t>
            </a:r>
            <a:r>
              <a:rPr lang="sr-Latn-RS" alt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t</a:t>
            </a:r>
            <a:r>
              <a:rPr lang="en" alt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etramers and multimers </a:t>
            </a:r>
            <a:r>
              <a:rPr lang="en" alt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of different molecular weights.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endParaRPr lang="en-US" altLang="en-US" sz="20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21508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1863" y="1268413"/>
            <a:ext cx="2952750" cy="481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0980148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95536" y="4588571"/>
            <a:ext cx="8569325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Emicizumab </a:t>
            </a:r>
            <a:r>
              <a:rPr lang="en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( </a:t>
            </a:r>
            <a:r>
              <a:rPr lang="en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Hemlibra </a:t>
            </a:r>
            <a:r>
              <a:rPr lang="en" baseline="30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® </a:t>
            </a:r>
            <a:r>
              <a:rPr lang="en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)</a:t>
            </a:r>
            <a:endParaRPr lang="sr-Cyrl-RS" dirty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>
              <a:defRPr/>
            </a:pPr>
            <a:r>
              <a:rPr lang="en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Recombinant, humanized, bispecific monoclonal antibody,</a:t>
            </a:r>
          </a:p>
          <a:p>
            <a:pPr>
              <a:defRPr/>
            </a:pPr>
            <a:r>
              <a:rPr lang="en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restores the function of the missing FVIII </a:t>
            </a:r>
            <a:r>
              <a:rPr lang="en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( </a:t>
            </a:r>
            <a:r>
              <a:rPr lang="en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bringing FIX and </a:t>
            </a:r>
            <a:r>
              <a:rPr lang="en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FX )</a:t>
            </a:r>
          </a:p>
          <a:p>
            <a:pPr>
              <a:defRPr/>
            </a:pPr>
            <a:r>
              <a:rPr lang="en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Indication: prophylaxis in patients with severe hemophilia A and inhibitors</a:t>
            </a:r>
            <a:endParaRPr lang="sr-Cyrl-RS" dirty="0">
              <a:solidFill>
                <a:srgbClr val="33CC33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>
              <a:defRPr/>
            </a:pPr>
            <a:endParaRPr lang="sr-Cyrl-RS" dirty="0" smtClean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>
              <a:defRPr/>
            </a:pPr>
            <a:r>
              <a:rPr lang="en" i="1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RFZO drug list from February 2022 </a:t>
            </a:r>
            <a:r>
              <a:rPr lang="en" i="1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. </a:t>
            </a:r>
            <a:r>
              <a:rPr lang="en" i="1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years</a:t>
            </a:r>
            <a:endParaRPr lang="sr-Cyrl-RS" dirty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48131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298417"/>
            <a:ext cx="5492750" cy="2782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29061" y="498762"/>
            <a:ext cx="8376267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" altLang="en-US" sz="32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Treatment of hemophilia </a:t>
            </a:r>
            <a:r>
              <a:rPr lang="en" altLang="en-US" sz="32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A</a:t>
            </a:r>
            <a:r>
              <a:rPr lang="en" altLang="en-US" sz="3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 Light" panose="020F0302020204030204" pitchFamily="34" charset="0"/>
                <a:cs typeface="Calibri Light" panose="020F0302020204030204" pitchFamily="34" charset="0"/>
              </a:rPr>
              <a:t>:</a:t>
            </a:r>
            <a:r>
              <a:rPr lang="en" altLang="en-US" sz="32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" sz="3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monoclonal antibody​​</a:t>
            </a:r>
            <a:endParaRPr lang="en-US" sz="3200" dirty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1365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611188" y="404813"/>
            <a:ext cx="8229600" cy="125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 eaLnBrk="1" hangingPunct="1"/>
            <a:endParaRPr lang="sr-Cyrl-CS" altLang="en-US" sz="320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</p:txBody>
      </p:sp>
      <p:sp>
        <p:nvSpPr>
          <p:cNvPr id="34819" name="Rectangle 4"/>
          <p:cNvSpPr>
            <a:spLocks noChangeArrowheads="1"/>
          </p:cNvSpPr>
          <p:nvPr/>
        </p:nvSpPr>
        <p:spPr bwMode="auto">
          <a:xfrm>
            <a:off x="533400" y="1143000"/>
            <a:ext cx="8610600" cy="528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584200" indent="-584200" eaLnBrk="1" hangingPunct="1">
              <a:lnSpc>
                <a:spcPct val="90000"/>
              </a:lnSpc>
              <a:spcBef>
                <a:spcPct val="30000"/>
              </a:spcBef>
              <a:buClr>
                <a:srgbClr val="F4B643"/>
              </a:buClr>
              <a:buSzPct val="165000"/>
              <a:buFont typeface="Monotype Sorts"/>
              <a:buBlip>
                <a:blip r:embed="rId2"/>
              </a:buBlip>
              <a:defRPr/>
            </a:pPr>
            <a:endParaRPr lang="sr-Latn-CS" altLang="en-US" sz="2000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584200" indent="-584200" eaLnBrk="1" hangingPunct="1">
              <a:lnSpc>
                <a:spcPct val="90000"/>
              </a:lnSpc>
              <a:spcBef>
                <a:spcPct val="30000"/>
              </a:spcBef>
              <a:buClr>
                <a:srgbClr val="F4B643"/>
              </a:buClr>
              <a:buSzPct val="165000"/>
              <a:buFont typeface="Arial" panose="020B0604020202020204" pitchFamily="34" charset="0"/>
              <a:buChar char="•"/>
              <a:defRPr/>
            </a:pPr>
            <a:r>
              <a:rPr lang="en" altLang="en-US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Hemophilia B is an inherited disorder caused by </a:t>
            </a:r>
            <a:r>
              <a:rPr lang="sr-Latn-RS" altLang="en-US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deficiancy </a:t>
            </a:r>
            <a:r>
              <a:rPr lang="en" altLang="en-US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of </a:t>
            </a:r>
            <a:r>
              <a:rPr lang="en" altLang="en-US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F IX .</a:t>
            </a:r>
          </a:p>
          <a:p>
            <a:pPr marL="584200" indent="-584200" eaLnBrk="1" hangingPunct="1">
              <a:lnSpc>
                <a:spcPct val="90000"/>
              </a:lnSpc>
              <a:spcBef>
                <a:spcPct val="30000"/>
              </a:spcBef>
              <a:buClr>
                <a:srgbClr val="F4B643"/>
              </a:buClr>
              <a:buSzPct val="165000"/>
              <a:buFont typeface="Arial" panose="020B0604020202020204" pitchFamily="34" charset="0"/>
              <a:buNone/>
              <a:defRPr/>
            </a:pPr>
            <a:endParaRPr lang="sr-Cyrl-CS" altLang="en-US" dirty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584200" indent="-584200" eaLnBrk="1" hangingPunct="1">
              <a:lnSpc>
                <a:spcPct val="90000"/>
              </a:lnSpc>
              <a:spcBef>
                <a:spcPct val="30000"/>
              </a:spcBef>
              <a:buClr>
                <a:srgbClr val="F4B643"/>
              </a:buClr>
              <a:buSzPct val="165000"/>
              <a:buFont typeface="Arial" panose="020B0604020202020204" pitchFamily="34" charset="0"/>
              <a:buChar char="•"/>
              <a:defRPr/>
            </a:pPr>
            <a:r>
              <a:rPr lang="en" altLang="en-US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Hemophilia B - occurs in 1:100,000 newborns, and is characterized by a lifelong tendency to bleed.</a:t>
            </a:r>
          </a:p>
          <a:p>
            <a:pPr marL="584200" indent="-584200" eaLnBrk="1" hangingPunct="1">
              <a:lnSpc>
                <a:spcPct val="90000"/>
              </a:lnSpc>
              <a:spcBef>
                <a:spcPct val="30000"/>
              </a:spcBef>
              <a:buClr>
                <a:srgbClr val="F4B643"/>
              </a:buClr>
              <a:buSzPct val="165000"/>
              <a:buFont typeface="Arial" panose="020B0604020202020204" pitchFamily="34" charset="0"/>
              <a:buChar char="•"/>
              <a:defRPr/>
            </a:pPr>
            <a:endParaRPr lang="sr-Cyrl-CS" altLang="en-US" dirty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584200" indent="-584200" eaLnBrk="1" hangingPunct="1">
              <a:lnSpc>
                <a:spcPct val="90000"/>
              </a:lnSpc>
              <a:spcBef>
                <a:spcPct val="30000"/>
              </a:spcBef>
              <a:buClr>
                <a:srgbClr val="F4B643"/>
              </a:buClr>
              <a:buSzPct val="165000"/>
              <a:buFont typeface="Arial" panose="020B0604020202020204" pitchFamily="34" charset="0"/>
              <a:buChar char="•"/>
              <a:defRPr/>
            </a:pPr>
            <a:r>
              <a:rPr lang="en" altLang="en-US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It is inherited recessively, in the same way as hemophilia A.</a:t>
            </a:r>
          </a:p>
          <a:p>
            <a:pPr marL="584200" indent="-584200" eaLnBrk="1" hangingPunct="1">
              <a:lnSpc>
                <a:spcPct val="90000"/>
              </a:lnSpc>
              <a:spcBef>
                <a:spcPct val="30000"/>
              </a:spcBef>
              <a:buClr>
                <a:srgbClr val="F4B643"/>
              </a:buClr>
              <a:buSzPct val="165000"/>
              <a:buFont typeface="Arial" panose="020B0604020202020204" pitchFamily="34" charset="0"/>
              <a:buChar char="•"/>
              <a:defRPr/>
            </a:pPr>
            <a:endParaRPr lang="sr-Cyrl-CS" altLang="en-US" dirty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584200" indent="-584200" eaLnBrk="1" hangingPunct="1">
              <a:lnSpc>
                <a:spcPct val="90000"/>
              </a:lnSpc>
              <a:spcBef>
                <a:spcPct val="30000"/>
              </a:spcBef>
              <a:buClr>
                <a:srgbClr val="F4B643"/>
              </a:buClr>
              <a:buSzPct val="165000"/>
              <a:buFont typeface="Arial" panose="020B0604020202020204" pitchFamily="34" charset="0"/>
              <a:buChar char="•"/>
              <a:defRPr/>
            </a:pPr>
            <a:r>
              <a:rPr lang="en" altLang="en-US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The gene responsible for F IX is located on the second arm of the X chromosome.</a:t>
            </a:r>
          </a:p>
          <a:p>
            <a:pPr marL="584200" indent="-584200" eaLnBrk="1" hangingPunct="1">
              <a:lnSpc>
                <a:spcPct val="90000"/>
              </a:lnSpc>
              <a:spcBef>
                <a:spcPct val="30000"/>
              </a:spcBef>
              <a:buClr>
                <a:srgbClr val="F4B643"/>
              </a:buClr>
              <a:buSzPct val="165000"/>
              <a:buFont typeface="Arial" panose="020B0604020202020204" pitchFamily="34" charset="0"/>
              <a:buChar char="•"/>
              <a:defRPr/>
            </a:pPr>
            <a:endParaRPr lang="sr-Cyrl-CS" altLang="en-US" dirty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584200" indent="-584200" eaLnBrk="1" hangingPunct="1">
              <a:lnSpc>
                <a:spcPct val="90000"/>
              </a:lnSpc>
              <a:spcBef>
                <a:spcPct val="30000"/>
              </a:spcBef>
              <a:buClr>
                <a:srgbClr val="F4B643"/>
              </a:buClr>
              <a:buSzPct val="165000"/>
              <a:buFont typeface="Arial" panose="020B0604020202020204" pitchFamily="34" charset="0"/>
              <a:buChar char="•"/>
              <a:defRPr/>
            </a:pPr>
            <a:r>
              <a:rPr lang="en" altLang="en-US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Female carriers have more often reduced F IX and more pronounced symptomatology than hemophilia A carriers</a:t>
            </a:r>
          </a:p>
          <a:p>
            <a:pPr marL="584200" indent="-584200" eaLnBrk="1" hangingPunct="1">
              <a:lnSpc>
                <a:spcPct val="90000"/>
              </a:lnSpc>
              <a:spcBef>
                <a:spcPct val="30000"/>
              </a:spcBef>
              <a:buClr>
                <a:srgbClr val="F4B643"/>
              </a:buClr>
              <a:buSzPct val="165000"/>
              <a:buFont typeface="Arial" panose="020B0604020202020204" pitchFamily="34" charset="0"/>
              <a:buChar char="•"/>
              <a:defRPr/>
            </a:pPr>
            <a:endParaRPr lang="sr-Cyrl-CS" altLang="en-US" dirty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584200" indent="-584200" eaLnBrk="1" hangingPunct="1">
              <a:lnSpc>
                <a:spcPct val="90000"/>
              </a:lnSpc>
              <a:spcBef>
                <a:spcPct val="30000"/>
              </a:spcBef>
              <a:buClr>
                <a:srgbClr val="F4B643"/>
              </a:buClr>
              <a:buSzPct val="165000"/>
              <a:buFont typeface="Arial" panose="020B0604020202020204" pitchFamily="34" charset="0"/>
              <a:buChar char="•"/>
              <a:defRPr/>
            </a:pPr>
            <a:r>
              <a:rPr lang="en" altLang="en-US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Clinically, hemophilia B cannot be distinguished from hemophilia A except that the bleeding is milder.</a:t>
            </a:r>
          </a:p>
        </p:txBody>
      </p:sp>
      <p:sp>
        <p:nvSpPr>
          <p:cNvPr id="33796" name="Rectangle 3"/>
          <p:cNvSpPr>
            <a:spLocks noChangeArrowheads="1"/>
          </p:cNvSpPr>
          <p:nvPr/>
        </p:nvSpPr>
        <p:spPr bwMode="auto">
          <a:xfrm>
            <a:off x="2924175" y="571500"/>
            <a:ext cx="285908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en" altLang="en-US" sz="360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Hemophilia B</a:t>
            </a:r>
            <a:endParaRPr lang="sr-Cyrl-CS" altLang="en-US" sz="360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5020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400050" y="-300038"/>
            <a:ext cx="8229600" cy="12573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 eaLnBrk="1" hangingPunct="1"/>
            <a:r>
              <a:rPr lang="en" altLang="en-US" sz="320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Hemophilia B</a:t>
            </a:r>
            <a:endParaRPr lang="sr-Cyrl-CS" altLang="en-US" sz="320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</p:txBody>
      </p:sp>
      <p:graphicFrame>
        <p:nvGraphicFramePr>
          <p:cNvPr id="35843" name="Group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67853942"/>
              </p:ext>
            </p:extLst>
          </p:nvPr>
        </p:nvGraphicFramePr>
        <p:xfrm>
          <a:off x="971550" y="1484313"/>
          <a:ext cx="7283450" cy="3143251"/>
        </p:xfrm>
        <a:graphic>
          <a:graphicData uri="http://schemas.openxmlformats.org/drawingml/2006/table">
            <a:tbl>
              <a:tblPr/>
              <a:tblGrid>
                <a:gridCol w="135731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7130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2131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9215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F IX</a:t>
                      </a:r>
                      <a:endParaRPr kumimoji="0" lang="en-GB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Hemophilia B</a:t>
                      </a:r>
                      <a:endParaRPr kumimoji="0" lang="sr-Cyrl-CS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Bleeding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51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under 1%</a:t>
                      </a:r>
                      <a:endParaRPr kumimoji="0" lang="en-GB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sr-Latn-RS" sz="1800" b="0" i="0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  <a:r>
                        <a:rPr lang="en-US" sz="1800" b="0" i="0" kern="1200" dirty="0" err="1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evere</a:t>
                      </a:r>
                      <a:r>
                        <a:rPr lang="en-US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kumimoji="0" lang="en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Spontaneous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0645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1-5%</a:t>
                      </a:r>
                      <a:endParaRPr kumimoji="0" lang="en-GB" alt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</a:t>
                      </a:r>
                      <a:r>
                        <a:rPr kumimoji="0" lang="sr-Latn-RS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oderate</a:t>
                      </a:r>
                      <a:endParaRPr kumimoji="0" lang="en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During exertion and minor trauma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7948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above 5%</a:t>
                      </a:r>
                      <a:endParaRPr kumimoji="0" lang="en-GB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RS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</a:t>
                      </a:r>
                      <a:r>
                        <a:rPr kumimoji="0" lang="e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ild</a:t>
                      </a:r>
                      <a:endParaRPr kumimoji="0" lang="en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During traumas and operations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5865" name="TextBox 3"/>
          <p:cNvSpPr txBox="1">
            <a:spLocks noChangeArrowheads="1"/>
          </p:cNvSpPr>
          <p:nvPr/>
        </p:nvSpPr>
        <p:spPr bwMode="auto">
          <a:xfrm>
            <a:off x="971550" y="4841875"/>
            <a:ext cx="7072313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" alt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Heterogeneous disease caused by:</a:t>
            </a:r>
            <a:endParaRPr lang="sr-Latn-CS" altLang="en-US" sz="2000" dirty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eaLnBrk="1" hangingPunct="1">
              <a:buFont typeface="Arial" panose="020B0604020202020204" pitchFamily="34" charset="0"/>
              <a:buChar char="•"/>
              <a:defRPr/>
            </a:pPr>
            <a:r>
              <a:rPr lang="en" alt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Quantitative disorder</a:t>
            </a:r>
          </a:p>
          <a:p>
            <a:pPr eaLnBrk="1" hangingPunct="1">
              <a:buFont typeface="Arial" panose="020B0604020202020204" pitchFamily="34" charset="0"/>
              <a:buChar char="•"/>
              <a:defRPr/>
            </a:pPr>
            <a:r>
              <a:rPr lang="en" alt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Qualitative disorder: activation disorder </a:t>
            </a:r>
            <a:r>
              <a:rPr lang="en" alt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 Light" panose="020F0302020204030204" pitchFamily="34" charset="0"/>
                <a:cs typeface="Calibri Light" panose="020F0302020204030204" pitchFamily="34" charset="0"/>
              </a:rPr>
              <a:t>F IX (Chaper Hill) , interaction disorder with activated</a:t>
            </a:r>
            <a:r>
              <a:rPr lang="en" alt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FVIII (Alabama), disorder of the catalytic part (Lake Elsinore)</a:t>
            </a:r>
            <a:endParaRPr lang="en-US" altLang="en-US" sz="2000" dirty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6690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 idx="4294967295"/>
          </p:nvPr>
        </p:nvSpPr>
        <p:spPr>
          <a:xfrm>
            <a:off x="500063" y="428625"/>
            <a:ext cx="8229600" cy="714375"/>
          </a:xfrm>
        </p:spPr>
        <p:txBody>
          <a:bodyPr/>
          <a:lstStyle/>
          <a:p>
            <a:r>
              <a:rPr lang="en" altLang="en-US" sz="360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Hemophilia B</a:t>
            </a:r>
            <a:r>
              <a:rPr lang="sr-Cyrl-CS" altLang="en-US" sz="360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/>
            </a:r>
            <a:br>
              <a:rPr lang="sr-Cyrl-CS" altLang="en-US" sz="360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</a:br>
            <a:endParaRPr lang="en-US" altLang="en-US" sz="360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</p:txBody>
      </p:sp>
      <p:sp>
        <p:nvSpPr>
          <p:cNvPr id="36867" name="Content Placeholder 2"/>
          <p:cNvSpPr>
            <a:spLocks noGrp="1"/>
          </p:cNvSpPr>
          <p:nvPr>
            <p:ph idx="4294967295"/>
          </p:nvPr>
        </p:nvSpPr>
        <p:spPr>
          <a:xfrm>
            <a:off x="428625" y="571500"/>
            <a:ext cx="8229600" cy="6000750"/>
          </a:xfrm>
        </p:spPr>
        <p:txBody>
          <a:bodyPr/>
          <a:lstStyle/>
          <a:p>
            <a:pPr>
              <a:buFontTx/>
              <a:buNone/>
              <a:defRPr/>
            </a:pPr>
            <a:r>
              <a:rPr lang="en" altLang="en-US" sz="2000" b="1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Diagnostics: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en" alt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Anamnesis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en" alt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Clinical examination </a:t>
            </a:r>
            <a:endParaRPr lang="sr-Cyrl-CS" altLang="en-US" sz="2000" dirty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>
              <a:buFont typeface="Wingdings" pitchFamily="2" charset="2"/>
              <a:buChar char="ü"/>
              <a:defRPr/>
            </a:pPr>
            <a:r>
              <a:rPr lang="en" alt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Laboratory tests:</a:t>
            </a:r>
            <a:endParaRPr lang="sr-Cyrl-CS" altLang="en-US" sz="2000" b="1" dirty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>
              <a:defRPr/>
            </a:pPr>
            <a:r>
              <a:rPr lang="en" alt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Bleeding time =N, PT =N (in some rare types prolonged depending on the type of thromboplastin reagent)</a:t>
            </a:r>
          </a:p>
          <a:p>
            <a:pPr>
              <a:defRPr/>
            </a:pPr>
            <a:r>
              <a:rPr lang="en" alt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aPTT </a:t>
            </a:r>
            <a:r>
              <a:rPr lang="en" altLang="en-US" sz="2000" dirty="0">
                <a:solidFill>
                  <a:srgbClr val="002060"/>
                </a:solidFill>
                <a:latin typeface="Calibri Light" panose="020F0302020204030204" pitchFamily="34" charset="0"/>
                <a:ea typeface="Arial Unicode MS" pitchFamily="34" charset="-128"/>
                <a:cs typeface="Calibri Light" panose="020F0302020204030204" pitchFamily="34" charset="0"/>
              </a:rPr>
              <a:t>↑ </a:t>
            </a:r>
            <a:r>
              <a:rPr lang="en" altLang="en-US" sz="2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 panose="020F0302020204030204" pitchFamily="34" charset="0"/>
                <a:cs typeface="Calibri Light" panose="020F0302020204030204" pitchFamily="34" charset="0"/>
              </a:rPr>
              <a:t>, </a:t>
            </a:r>
            <a:r>
              <a:rPr lang="en" alt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F IX </a:t>
            </a:r>
            <a:r>
              <a:rPr lang="en" altLang="en-US" sz="2000" dirty="0">
                <a:solidFill>
                  <a:srgbClr val="002060"/>
                </a:solidFill>
                <a:latin typeface="Calibri Light" panose="020F0302020204030204" pitchFamily="34" charset="0"/>
                <a:ea typeface="Arial Unicode MS" pitchFamily="34" charset="-128"/>
                <a:cs typeface="Calibri Light" panose="020F0302020204030204" pitchFamily="34" charset="0"/>
              </a:rPr>
              <a:t>↓</a:t>
            </a:r>
            <a:endParaRPr lang="sr-Cyrl-CS" altLang="en-US" sz="2000" dirty="0">
              <a:solidFill>
                <a:srgbClr val="002060"/>
              </a:solidFill>
              <a:latin typeface="Calibri Light" panose="020F0302020204030204" pitchFamily="34" charset="0"/>
              <a:ea typeface="Arial Unicode MS" pitchFamily="34" charset="-128"/>
              <a:cs typeface="Calibri Light" panose="020F0302020204030204" pitchFamily="34" charset="0"/>
            </a:endParaRPr>
          </a:p>
          <a:p>
            <a:r>
              <a:rPr lang="en" altLang="en-US" sz="2000" b="1" dirty="0">
                <a:solidFill>
                  <a:srgbClr val="002060"/>
                </a:solidFill>
                <a:latin typeface="Calibri Light" panose="020F0302020204030204" pitchFamily="34" charset="0"/>
                <a:ea typeface="Arial Unicode MS" pitchFamily="34" charset="-128"/>
                <a:cs typeface="Calibri Light" panose="020F0302020204030204" pitchFamily="34" charset="0"/>
              </a:rPr>
              <a:t>Therapy:</a:t>
            </a:r>
            <a:r>
              <a:rPr lang="en" altLang="en-US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" altLang="en-US" sz="2000" dirty="0">
                <a:solidFill>
                  <a:srgbClr val="002060"/>
                </a:solidFill>
                <a:latin typeface="Calibri Light" panose="020F0302020204030204" pitchFamily="34" charset="0"/>
                <a:ea typeface="Arial Unicode MS" panose="020B0604020202020204" pitchFamily="34" charset="-128"/>
                <a:cs typeface="Calibri Light" panose="020F0302020204030204" pitchFamily="34" charset="0"/>
              </a:rPr>
              <a:t>FIX </a:t>
            </a:r>
            <a:r>
              <a:rPr lang="en" alt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ea typeface="Arial Unicode MS" panose="020B0604020202020204" pitchFamily="34" charset="-128"/>
                <a:cs typeface="Calibri Light" panose="020F0302020204030204" pitchFamily="34" charset="0"/>
              </a:rPr>
              <a:t>concentrate: </a:t>
            </a:r>
            <a:r>
              <a:rPr lang="en" altLang="en-US" sz="2000" dirty="0">
                <a:solidFill>
                  <a:srgbClr val="002060"/>
                </a:solidFill>
                <a:latin typeface="Calibri Light" panose="020F0302020204030204" pitchFamily="34" charset="0"/>
                <a:ea typeface="Arial Unicode MS" panose="020B0604020202020204" pitchFamily="34" charset="-128"/>
                <a:cs typeface="Calibri Light" panose="020F0302020204030204" pitchFamily="34" charset="0"/>
              </a:rPr>
              <a:t>human </a:t>
            </a:r>
            <a:r>
              <a:rPr lang="en" altLang="en-US" sz="2000" dirty="0">
                <a:solidFill>
                  <a:srgbClr val="7030A0"/>
                </a:solidFill>
                <a:latin typeface="Calibri Light" panose="020F0302020204030204" pitchFamily="34" charset="0"/>
                <a:ea typeface="Arial Unicode MS" panose="020B0604020202020204" pitchFamily="34" charset="-128"/>
                <a:cs typeface="Calibri Light" panose="020F0302020204030204" pitchFamily="34" charset="0"/>
              </a:rPr>
              <a:t>, </a:t>
            </a:r>
            <a:r>
              <a:rPr lang="en" altLang="en-US" sz="2000" dirty="0">
                <a:solidFill>
                  <a:srgbClr val="002060"/>
                </a:solidFill>
                <a:latin typeface="Calibri Light" panose="020F0302020204030204" pitchFamily="34" charset="0"/>
                <a:ea typeface="Arial Unicode MS" panose="020B0604020202020204" pitchFamily="34" charset="-128"/>
                <a:cs typeface="Calibri Light" panose="020F0302020204030204" pitchFamily="34" charset="0"/>
              </a:rPr>
              <a:t>recombinant </a:t>
            </a:r>
          </a:p>
          <a:p>
            <a:r>
              <a:rPr lang="en" altLang="en-US" sz="2000" dirty="0">
                <a:solidFill>
                  <a:srgbClr val="002060"/>
                </a:solidFill>
                <a:latin typeface="Calibri Light" panose="020F0302020204030204" pitchFamily="34" charset="0"/>
                <a:ea typeface="Arial Unicode MS" panose="020B0604020202020204" pitchFamily="34" charset="-128"/>
                <a:cs typeface="Calibri Light" panose="020F0302020204030204" pitchFamily="34" charset="0"/>
              </a:rPr>
              <a:t>Dose of human FIX: TT in Kg x desired therapeutic level of FIX in % </a:t>
            </a:r>
          </a:p>
          <a:p>
            <a:r>
              <a:rPr lang="en" alt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ea typeface="Arial Unicode MS" panose="020B0604020202020204" pitchFamily="34" charset="-128"/>
                <a:cs typeface="Calibri Light" panose="020F0302020204030204" pitchFamily="34" charset="0"/>
              </a:rPr>
              <a:t>Half life </a:t>
            </a:r>
            <a:r>
              <a:rPr lang="en" altLang="en-US" sz="2000" dirty="0">
                <a:solidFill>
                  <a:srgbClr val="002060"/>
                </a:solidFill>
                <a:latin typeface="Calibri Light" panose="020F0302020204030204" pitchFamily="34" charset="0"/>
                <a:ea typeface="Arial Unicode MS" panose="020B0604020202020204" pitchFamily="34" charset="-128"/>
                <a:cs typeface="Calibri Light" panose="020F0302020204030204" pitchFamily="34" charset="0"/>
              </a:rPr>
              <a:t>FIX is 18-24h . Repeat the dose every 24 hours until the bleeding stops.</a:t>
            </a:r>
          </a:p>
          <a:p>
            <a:r>
              <a:rPr lang="en" altLang="en-US" sz="2000" dirty="0">
                <a:solidFill>
                  <a:srgbClr val="002060"/>
                </a:solidFill>
                <a:latin typeface="Calibri Light" panose="020F0302020204030204" pitchFamily="34" charset="0"/>
                <a:ea typeface="Arial Unicode MS" panose="020B0604020202020204" pitchFamily="34" charset="-128"/>
                <a:cs typeface="Calibri Light" panose="020F0302020204030204" pitchFamily="34" charset="0"/>
              </a:rPr>
              <a:t>The maintenance dose is 50% of the initial dose and is repeated every 24 hours until complete recovery</a:t>
            </a:r>
            <a:endParaRPr lang="sr-Latn-RS" altLang="en-US" sz="2000" dirty="0">
              <a:solidFill>
                <a:srgbClr val="002060"/>
              </a:solidFill>
              <a:latin typeface="Calibri Light" panose="020F0302020204030204" pitchFamily="34" charset="0"/>
              <a:ea typeface="Arial Unicode MS" panose="020B0604020202020204" pitchFamily="34" charset="-128"/>
              <a:cs typeface="Calibri Light" panose="020F0302020204030204" pitchFamily="34" charset="0"/>
            </a:endParaRPr>
          </a:p>
          <a:p>
            <a:pPr>
              <a:spcBef>
                <a:spcPct val="30000"/>
              </a:spcBef>
              <a:buClr>
                <a:srgbClr val="F4B643"/>
              </a:buClr>
              <a:buSzPct val="165000"/>
              <a:defRPr/>
            </a:pPr>
            <a:r>
              <a:rPr lang="en" alt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Auxiliary </a:t>
            </a:r>
            <a:r>
              <a:rPr lang="en" alt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drugs: antifibrinolytics (0.5 g x4), fibrin glue (local application), cryoprecipitate and SZP</a:t>
            </a:r>
            <a:endParaRPr lang="sr-Cyrl-CS" altLang="en-US" sz="2000" b="1" dirty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>
              <a:spcBef>
                <a:spcPct val="30000"/>
              </a:spcBef>
              <a:buClr>
                <a:srgbClr val="F4B643"/>
              </a:buClr>
              <a:buSzPct val="165000"/>
              <a:buFontTx/>
              <a:buNone/>
              <a:defRPr/>
            </a:pPr>
            <a:r>
              <a:rPr lang="en" altLang="en-US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 Light" panose="020F0302020204030204" pitchFamily="34" charset="0"/>
                <a:cs typeface="Calibri Light" panose="020F0302020204030204" pitchFamily="34" charset="0"/>
              </a:rPr>
              <a:t>Complications:</a:t>
            </a:r>
          </a:p>
          <a:p>
            <a:pPr>
              <a:spcBef>
                <a:spcPct val="30000"/>
              </a:spcBef>
              <a:buClr>
                <a:srgbClr val="F4B643"/>
              </a:buClr>
              <a:buSzPct val="165000"/>
              <a:defRPr/>
            </a:pPr>
            <a:r>
              <a:rPr lang="en" alt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exactly the same as in hemophilia A</a:t>
            </a:r>
          </a:p>
          <a:p>
            <a:pPr>
              <a:buFontTx/>
              <a:buNone/>
              <a:defRPr/>
            </a:pPr>
            <a:endParaRPr lang="en-US" altLang="en-US" sz="2400" b="1" dirty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1669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043608" y="123478"/>
            <a:ext cx="6899275" cy="857250"/>
          </a:xfrm>
        </p:spPr>
        <p:txBody>
          <a:bodyPr/>
          <a:lstStyle/>
          <a:p>
            <a:r>
              <a:rPr lang="en" altLang="en-US" sz="28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Hemophilia C ( Sy Rosenthal)</a:t>
            </a:r>
            <a:endParaRPr lang="en-US" altLang="en-US" sz="28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</p:txBody>
      </p:sp>
      <p:sp>
        <p:nvSpPr>
          <p:cNvPr id="37891" name="Rectangle 3"/>
          <p:cNvSpPr>
            <a:spLocks noChangeArrowheads="1"/>
          </p:cNvSpPr>
          <p:nvPr/>
        </p:nvSpPr>
        <p:spPr bwMode="auto">
          <a:xfrm>
            <a:off x="290009" y="1268760"/>
            <a:ext cx="8858250" cy="5380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1" hangingPunct="1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US" altLang="en-U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Hemophilia C is an FXI deficiency </a:t>
            </a:r>
            <a:endParaRPr lang="sr-Latn-RS" altLang="en-US" sz="2000" dirty="0" smtClean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342900" indent="-342900" eaLnBrk="1" hangingPunct="1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US" alt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It is inherited in an autosomal recessive manner, both men and women are </a:t>
            </a:r>
            <a:r>
              <a:rPr lang="en-US" alt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affected</a:t>
            </a:r>
            <a:endParaRPr lang="sr-Latn-RS" altLang="en-US" sz="2000" dirty="0" smtClean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defRPr/>
            </a:pPr>
            <a:endParaRPr lang="sr-Latn-RS" altLang="en-US" sz="2000" dirty="0" smtClean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defRPr/>
            </a:pPr>
            <a:r>
              <a:rPr lang="en" altLang="en-US" sz="2000" b="1" dirty="0" smtClean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Clinically </a:t>
            </a:r>
            <a:r>
              <a:rPr lang="en" altLang="en-US" sz="2000" b="1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manifestation</a:t>
            </a:r>
            <a:endParaRPr lang="en-US" altLang="en-US" sz="2000" b="1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342900" indent="-342900" eaLnBrk="1" hangingPunct="1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" altLang="en-U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Mucocutaneous bleeding , </a:t>
            </a:r>
            <a:r>
              <a:rPr lang="en" altLang="en-US" sz="2000" dirty="0" smtClean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menorrhagia, </a:t>
            </a:r>
            <a:r>
              <a:rPr lang="en" altLang="en-U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more abundant and prolonged bleeding after injuries and ongoing surgical </a:t>
            </a:r>
            <a:r>
              <a:rPr lang="en" altLang="en-US" sz="2000" dirty="0" smtClean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intervention</a:t>
            </a:r>
            <a:endParaRPr lang="sr-Latn-RS" altLang="en-US" sz="2000" dirty="0" smtClean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342900" indent="-342900" eaLnBrk="1" hangingPunct="1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endParaRPr lang="en-US" altLang="en-US" sz="20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342900" indent="-342900" eaLnBrk="1" hangingPunct="1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sr-Latn-RS" altLang="en-US" sz="2000" dirty="0" smtClean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</a:t>
            </a:r>
            <a:r>
              <a:rPr lang="en-US" altLang="en-US" sz="2000" dirty="0" smtClean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he </a:t>
            </a:r>
            <a:r>
              <a:rPr lang="en-US" altLang="en-U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severity of the clinical picture does not correlate with the activity of factor XI </a:t>
            </a:r>
            <a:r>
              <a:rPr lang="sr-Latn-RS" altLang="en-US" sz="2000" dirty="0" smtClean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bleeding </a:t>
            </a:r>
            <a:r>
              <a:rPr lang="en" altLang="en-US" sz="2000" dirty="0" smtClean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time =N, PT =N</a:t>
            </a:r>
          </a:p>
          <a:p>
            <a:pPr marL="342900" indent="-342900" eaLnBrk="1" hangingPunct="1">
              <a:buFont typeface="Arial" panose="020B0604020202020204" pitchFamily="34" charset="0"/>
              <a:buNone/>
              <a:defRPr/>
            </a:pPr>
            <a:r>
              <a:rPr lang="en" altLang="en-US" sz="2000" dirty="0" smtClean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   </a:t>
            </a:r>
            <a:r>
              <a:rPr lang="en" altLang="en-U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aPTT </a:t>
            </a:r>
            <a:r>
              <a:rPr lang="en" altLang="en-U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ea typeface="Arial Unicode MS" pitchFamily="34" charset="-128"/>
                <a:cs typeface="Calibri Light" panose="020F0302020204030204" pitchFamily="34" charset="0"/>
              </a:rPr>
              <a:t>↑ </a:t>
            </a:r>
            <a:r>
              <a:rPr lang="en" altLang="en-U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, FXI </a:t>
            </a:r>
            <a:r>
              <a:rPr lang="en" altLang="en-US" sz="2000" dirty="0" smtClean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ea typeface="Arial Unicode MS" pitchFamily="34" charset="-128"/>
                <a:cs typeface="Calibri Light" panose="020F0302020204030204" pitchFamily="34" charset="0"/>
              </a:rPr>
              <a:t>↓</a:t>
            </a:r>
            <a:endParaRPr lang="sr-Latn-RS" altLang="en-US" sz="2000" dirty="0" smtClean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ea typeface="Arial Unicode MS" pitchFamily="34" charset="-128"/>
              <a:cs typeface="Calibri Light" panose="020F0302020204030204" pitchFamily="34" charset="0"/>
            </a:endParaRPr>
          </a:p>
          <a:p>
            <a:pPr marL="342900" indent="-342900" eaLnBrk="1" hangingPunct="1">
              <a:buFont typeface="Arial" panose="020B0604020202020204" pitchFamily="34" charset="0"/>
              <a:buNone/>
              <a:defRPr/>
            </a:pPr>
            <a:endParaRPr lang="en-US" altLang="en-US" sz="20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ea typeface="Arial Unicode MS" pitchFamily="34" charset="-128"/>
              <a:cs typeface="Calibri Light" panose="020F0302020204030204" pitchFamily="34" charset="0"/>
            </a:endParaRPr>
          </a:p>
          <a:p>
            <a:pPr eaLnBrk="1" hangingPunct="1">
              <a:defRPr/>
            </a:pPr>
            <a:r>
              <a:rPr lang="en" altLang="en-US" sz="2000" b="1" dirty="0" smtClean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ea typeface="Arial Unicode MS" pitchFamily="34" charset="-128"/>
                <a:cs typeface="Calibri Light" panose="020F0302020204030204" pitchFamily="34" charset="0"/>
              </a:rPr>
              <a:t>Therapy </a:t>
            </a:r>
            <a:r>
              <a:rPr lang="en" altLang="en-US" sz="2000" b="1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ea typeface="Arial Unicode MS" pitchFamily="34" charset="-128"/>
                <a:cs typeface="Calibri Light" panose="020F0302020204030204" pitchFamily="34" charset="0"/>
              </a:rPr>
              <a:t>: </a:t>
            </a:r>
            <a:r>
              <a:rPr lang="en" altLang="en-US" sz="2000" dirty="0" smtClean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ea typeface="Arial Unicode MS" pitchFamily="34" charset="-128"/>
                <a:cs typeface="Calibri Light" panose="020F0302020204030204" pitchFamily="34" charset="0"/>
              </a:rPr>
              <a:t>two </a:t>
            </a:r>
            <a:r>
              <a:rPr lang="en" altLang="en-U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FXI </a:t>
            </a:r>
            <a:r>
              <a:rPr lang="en" altLang="en-U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ea typeface="Arial Unicode MS" pitchFamily="34" charset="-128"/>
                <a:cs typeface="Calibri Light" panose="020F0302020204030204" pitchFamily="34" charset="0"/>
              </a:rPr>
              <a:t>concentrates </a:t>
            </a:r>
            <a:r>
              <a:rPr lang="en" altLang="en-U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(limited use </a:t>
            </a:r>
            <a:r>
              <a:rPr lang="en" altLang="en-US" sz="2000" dirty="0" smtClean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)</a:t>
            </a:r>
            <a:r>
              <a:rPr lang="en" sz="2000" dirty="0">
                <a:solidFill>
                  <a:srgbClr val="FF33CC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endParaRPr lang="sr-Cyrl-RS" sz="2000" dirty="0" smtClean="0">
              <a:solidFill>
                <a:srgbClr val="FF33CC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342900" indent="-342900" eaLnBrk="1" hangingPunct="1">
              <a:buFont typeface="Arial" panose="020B0604020202020204" pitchFamily="34" charset="0"/>
              <a:buChar char="•"/>
              <a:defRPr/>
            </a:pPr>
            <a:r>
              <a:rPr lang="en" sz="2000" dirty="0" err="1" smtClean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Hemoleven </a:t>
            </a:r>
            <a:r>
              <a:rPr lang="en" sz="2000" dirty="0" smtClean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( </a:t>
            </a:r>
            <a:r>
              <a:rPr lang="en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half-life </a:t>
            </a:r>
            <a:r>
              <a:rPr lang="en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about 2 </a:t>
            </a:r>
            <a:r>
              <a:rPr lang="en" sz="2000" dirty="0" smtClean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days)</a:t>
            </a:r>
            <a:endParaRPr lang="en-US" sz="20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342900" indent="-342900" eaLnBrk="1" hangingPunct="1">
              <a:buFont typeface="Arial" panose="020B0604020202020204" pitchFamily="34" charset="0"/>
              <a:buChar char="•"/>
              <a:defRPr/>
            </a:pPr>
            <a:r>
              <a:rPr lang="en" altLang="en-US" sz="2000" dirty="0" smtClean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ea typeface="Arial Unicode MS" pitchFamily="34" charset="-128"/>
                <a:cs typeface="Calibri Light" panose="020F0302020204030204" pitchFamily="34" charset="0"/>
              </a:rPr>
              <a:t>Fresh </a:t>
            </a:r>
            <a:r>
              <a:rPr lang="en" altLang="en-U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ea typeface="Arial Unicode MS" pitchFamily="34" charset="-128"/>
                <a:cs typeface="Calibri Light" panose="020F0302020204030204" pitchFamily="34" charset="0"/>
              </a:rPr>
              <a:t>frozen plasma ( for 24 hours )</a:t>
            </a:r>
          </a:p>
          <a:p>
            <a:pPr marL="342900" indent="-342900" eaLnBrk="1" hangingPunct="1">
              <a:buFont typeface="Arial" panose="020B0604020202020204" pitchFamily="34" charset="0"/>
              <a:buChar char="•"/>
              <a:defRPr/>
            </a:pPr>
            <a:r>
              <a:rPr lang="en" altLang="en-US" sz="2000" dirty="0" smtClean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ea typeface="Arial Unicode MS" pitchFamily="34" charset="-128"/>
                <a:cs typeface="Calibri Light" panose="020F0302020204030204" pitchFamily="34" charset="0"/>
              </a:rPr>
              <a:t>antifibrinolytics , </a:t>
            </a:r>
            <a:r>
              <a:rPr lang="en" altLang="en-US" sz="2000" dirty="0">
                <a:solidFill>
                  <a:srgbClr val="002060"/>
                </a:solidFill>
                <a:latin typeface="Calibri Light" panose="020F0302020204030204" pitchFamily="34" charset="0"/>
                <a:ea typeface="Arial Unicode MS" panose="020B0604020202020204" pitchFamily="34" charset="-128"/>
                <a:cs typeface="Calibri Light" panose="020F0302020204030204" pitchFamily="34" charset="0"/>
              </a:rPr>
              <a:t>DDAVP</a:t>
            </a:r>
            <a:endParaRPr lang="sr-Latn-CS" altLang="en-US" dirty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342900" indent="-342900" eaLnBrk="1" hangingPunct="1">
              <a:buFont typeface="Arial" panose="020B0604020202020204" pitchFamily="34" charset="0"/>
              <a:buNone/>
              <a:defRPr/>
            </a:pPr>
            <a:endParaRPr lang="sr-Latn-RS" altLang="en-US" sz="20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ea typeface="Arial Unicode MS" pitchFamily="34" charset="-128"/>
              <a:cs typeface="Calibri Light" panose="020F0302020204030204" pitchFamily="34" charset="0"/>
            </a:endParaRPr>
          </a:p>
          <a:p>
            <a:pPr marL="342900" indent="-342900" eaLnBrk="1" hangingPunct="1">
              <a:buFont typeface="Arial" panose="020B0604020202020204" pitchFamily="34" charset="0"/>
              <a:buNone/>
              <a:defRPr/>
            </a:pPr>
            <a:endParaRPr lang="en-US" altLang="en-US" sz="2200" dirty="0">
              <a:solidFill>
                <a:srgbClr val="002060"/>
              </a:solidFill>
              <a:latin typeface="Calibri Light" panose="020F0302020204030204" pitchFamily="34" charset="0"/>
              <a:ea typeface="Arial Unicode MS" pitchFamily="34" charset="-128"/>
              <a:cs typeface="Calibri Light" panose="020F0302020204030204" pitchFamily="34" charset="0"/>
            </a:endParaRPr>
          </a:p>
          <a:p>
            <a:pPr marL="342900" indent="-342900" eaLnBrk="1" hangingPunct="1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endParaRPr lang="sr-Latn-CS" altLang="en-US" sz="2000" dirty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342900" indent="-342900" eaLnBrk="1" hangingPunct="1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endParaRPr lang="sr-Latn-CS" altLang="en-US" sz="2000" dirty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342900" indent="-342900" eaLnBrk="1" hangingPunct="1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endParaRPr lang="sr-Latn-CS" altLang="en-US" sz="2000" dirty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342900" indent="-342900" eaLnBrk="1" hangingPunct="1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endParaRPr lang="en-US" altLang="en-US" sz="2400" b="1" dirty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8705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1"/>
          <p:cNvSpPr>
            <a:spLocks noGrp="1"/>
          </p:cNvSpPr>
          <p:nvPr>
            <p:ph type="title" idx="4294967295"/>
          </p:nvPr>
        </p:nvSpPr>
        <p:spPr>
          <a:xfrm>
            <a:off x="214313" y="0"/>
            <a:ext cx="8358187" cy="1000125"/>
          </a:xfrm>
        </p:spPr>
        <p:txBody>
          <a:bodyPr/>
          <a:lstStyle/>
          <a:p>
            <a:r>
              <a:rPr lang="en-US" altLang="en-US" sz="36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/>
            </a:r>
            <a:br>
              <a:rPr lang="en-US" altLang="en-US" sz="36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</a:br>
            <a:r>
              <a:rPr lang="en-US" altLang="en-US" sz="36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/>
            </a:r>
            <a:br>
              <a:rPr lang="en-US" altLang="en-US" sz="36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</a:br>
            <a:r>
              <a:rPr lang="en-US" altLang="en-US" sz="36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/>
            </a:r>
            <a:br>
              <a:rPr lang="en-US" altLang="en-US" sz="36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</a:br>
            <a:r>
              <a:rPr lang="en" altLang="en-US" sz="32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en" altLang="en-US" sz="32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Rare bleeding </a:t>
            </a:r>
            <a:r>
              <a:rPr lang="en" altLang="en-US" sz="32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disorders-RBD</a:t>
            </a:r>
            <a:r>
              <a:rPr lang="en-US" altLang="en-US" sz="32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/>
            </a:r>
            <a:br>
              <a:rPr lang="en-US" altLang="en-US" sz="32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</a:br>
            <a:r>
              <a:rPr lang="en" altLang="en-US" sz="36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en-US" altLang="en-US" sz="36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/>
            </a:r>
            <a:br>
              <a:rPr lang="en-US" altLang="en-US" sz="36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</a:br>
            <a:endParaRPr lang="en-US" altLang="en-US" sz="28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</p:txBody>
      </p:sp>
      <p:sp>
        <p:nvSpPr>
          <p:cNvPr id="37891" name="Content Placeholder 2"/>
          <p:cNvSpPr>
            <a:spLocks noGrp="1"/>
          </p:cNvSpPr>
          <p:nvPr>
            <p:ph idx="4294967295"/>
          </p:nvPr>
        </p:nvSpPr>
        <p:spPr>
          <a:xfrm>
            <a:off x="357188" y="1500188"/>
            <a:ext cx="8229600" cy="4525962"/>
          </a:xfrm>
        </p:spPr>
        <p:txBody>
          <a:bodyPr/>
          <a:lstStyle/>
          <a:p>
            <a:pPr>
              <a:buFontTx/>
              <a:buNone/>
            </a:pPr>
            <a:r>
              <a:rPr lang="en" altLang="en-US" sz="28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   </a:t>
            </a:r>
            <a:r>
              <a:rPr lang="en" altLang="en-US" sz="24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FII</a:t>
            </a:r>
            <a:r>
              <a:rPr lang="sr-Latn-RS" altLang="en-US" sz="24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sr-Latn-RS" altLang="en-US" sz="24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deficiency</a:t>
            </a:r>
            <a:r>
              <a:rPr lang="en" altLang="en-US" sz="24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, </a:t>
            </a:r>
            <a:r>
              <a:rPr lang="en-US" altLang="en-US" sz="24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/>
            </a:r>
            <a:br>
              <a:rPr lang="en-US" altLang="en-US" sz="24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</a:br>
            <a:r>
              <a:rPr lang="en" altLang="en-US" sz="24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FVII</a:t>
            </a:r>
            <a:r>
              <a:rPr lang="sr-Latn-RS" altLang="en-US" sz="24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en-US" altLang="en-US" sz="24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deficiency</a:t>
            </a:r>
            <a:r>
              <a:rPr lang="sr-Latn-RS" altLang="en-US" sz="24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en" altLang="en-US" sz="24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, </a:t>
            </a:r>
            <a:r>
              <a:rPr lang="en-US" altLang="en-US" sz="24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/>
            </a:r>
            <a:br>
              <a:rPr lang="en-US" altLang="en-US" sz="24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</a:br>
            <a:r>
              <a:rPr lang="en" altLang="en-US" sz="24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FX</a:t>
            </a:r>
            <a:r>
              <a:rPr lang="sr-Latn-RS" altLang="en-US" sz="24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en-US" altLang="en-US" sz="24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deficiency</a:t>
            </a:r>
            <a:r>
              <a:rPr lang="sr-Latn-RS" altLang="en-US" sz="24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en" altLang="en-US" sz="24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, </a:t>
            </a:r>
            <a:r>
              <a:rPr lang="en-US" altLang="en-US" sz="24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/>
            </a:r>
            <a:br>
              <a:rPr lang="en-US" altLang="en-US" sz="24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</a:br>
            <a:r>
              <a:rPr lang="en" altLang="en-US" sz="24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FV</a:t>
            </a:r>
            <a:r>
              <a:rPr lang="sr-Latn-RS" altLang="en-US" sz="24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deficiency</a:t>
            </a:r>
            <a:r>
              <a:rPr lang="en" altLang="en-US" sz="24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, </a:t>
            </a:r>
            <a:r>
              <a:rPr lang="en-US" altLang="en-US" sz="24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/>
            </a:r>
            <a:br>
              <a:rPr lang="en-US" altLang="en-US" sz="24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</a:br>
            <a:r>
              <a:rPr lang="en" altLang="en-US" sz="24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XIII</a:t>
            </a:r>
            <a:r>
              <a:rPr lang="sr-Latn-RS" altLang="en-US" sz="24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deficiency</a:t>
            </a:r>
            <a:r>
              <a:rPr lang="en" altLang="en-US" sz="24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, </a:t>
            </a:r>
            <a:r>
              <a:rPr lang="en-US" altLang="en-US" sz="24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/>
            </a:r>
            <a:br>
              <a:rPr lang="en-US" altLang="en-US" sz="24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</a:br>
            <a:r>
              <a:rPr lang="en" altLang="en-US" sz="24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FV+FVIII</a:t>
            </a:r>
            <a:r>
              <a:rPr lang="sr-Latn-RS" altLang="en-US" sz="24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deficiency</a:t>
            </a:r>
            <a:endParaRPr lang="en" altLang="en-US" sz="24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>
              <a:buFontTx/>
              <a:buNone/>
            </a:pPr>
            <a:endParaRPr lang="en-US" altLang="en-US" sz="24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>
              <a:buFontTx/>
              <a:buNone/>
            </a:pPr>
            <a:r>
              <a:rPr lang="en" altLang="en-US" sz="2400" dirty="0" err="1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Prevalence </a:t>
            </a:r>
            <a:r>
              <a:rPr lang="en" altLang="en-US" sz="24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– 1 </a:t>
            </a:r>
            <a:r>
              <a:rPr lang="en" altLang="en-US" sz="2400" dirty="0" err="1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in </a:t>
            </a:r>
            <a:r>
              <a:rPr lang="en" altLang="en-US" sz="24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500,000 </a:t>
            </a:r>
            <a:r>
              <a:rPr lang="en" altLang="en-US" sz="2400" dirty="0" err="1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to </a:t>
            </a:r>
            <a:r>
              <a:rPr lang="en" altLang="en-US" sz="24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1 </a:t>
            </a:r>
            <a:r>
              <a:rPr lang="en" altLang="en-US" sz="2400" dirty="0" err="1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in </a:t>
            </a:r>
            <a:r>
              <a:rPr lang="en" altLang="en-US" sz="24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1,000,000 ( </a:t>
            </a:r>
            <a:r>
              <a:rPr lang="en" altLang="en-US" sz="24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  <a:sym typeface="Symbol" pitchFamily="18" charset="2"/>
              </a:rPr>
              <a:t> </a:t>
            </a:r>
            <a:r>
              <a:rPr lang="en" altLang="en-US" sz="24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0.0002%)</a:t>
            </a:r>
          </a:p>
          <a:p>
            <a:pPr eaLnBrk="1" hangingPunct="1"/>
            <a:r>
              <a:rPr lang="en" altLang="en-US" sz="2000" dirty="0" err="1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Iranian</a:t>
            </a:r>
            <a:r>
              <a:rPr lang="en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en" altLang="en-US" sz="2000" dirty="0" err="1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register </a:t>
            </a:r>
            <a:r>
              <a:rPr lang="en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(RIBD) 0.3 – 6.6%</a:t>
            </a:r>
          </a:p>
          <a:p>
            <a:pPr eaLnBrk="1" hangingPunct="1"/>
            <a:r>
              <a:rPr lang="en" altLang="en-US" sz="2000" dirty="0" err="1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Italian</a:t>
            </a:r>
            <a:r>
              <a:rPr lang="en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en" altLang="en-US" sz="2000" dirty="0" err="1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register </a:t>
            </a:r>
            <a:r>
              <a:rPr lang="en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(AICE) 0.2 – 1.3%</a:t>
            </a:r>
          </a:p>
          <a:p>
            <a:pPr eaLnBrk="1" hangingPunct="1"/>
            <a:r>
              <a:rPr lang="en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UK </a:t>
            </a:r>
            <a:r>
              <a:rPr lang="en" altLang="en-US" sz="2000" dirty="0" err="1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Registry </a:t>
            </a:r>
            <a:r>
              <a:rPr lang="en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UK (HCDO)0.02 – 3.3%</a:t>
            </a:r>
          </a:p>
          <a:p>
            <a:endParaRPr lang="en-US" altLang="en-US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2507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214438" y="714375"/>
            <a:ext cx="7696200" cy="731838"/>
          </a:xfrm>
        </p:spPr>
        <p:txBody>
          <a:bodyPr lIns="90000" tIns="46800" rIns="90000" bIns="46800"/>
          <a:lstStyle/>
          <a:p>
            <a:pPr defTabSz="449263" eaLnBrk="1" hangingPunct="1">
              <a:buFont typeface="Tahoma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" altLang="en-US" sz="2800">
                <a:solidFill>
                  <a:srgbClr val="000000"/>
                </a:solidFill>
                <a:latin typeface="Verdana" pitchFamily="34" charset="0"/>
              </a:rPr>
              <a:t> </a:t>
            </a:r>
            <a:r>
              <a:rPr lang="en-US" altLang="en-US" sz="2800">
                <a:solidFill>
                  <a:srgbClr val="000000"/>
                </a:solidFill>
                <a:latin typeface="Verdana" pitchFamily="34" charset="0"/>
              </a:rPr>
              <a:t/>
            </a:r>
            <a:br>
              <a:rPr lang="en-US" altLang="en-US" sz="2800">
                <a:solidFill>
                  <a:srgbClr val="000000"/>
                </a:solidFill>
                <a:latin typeface="Verdana" pitchFamily="34" charset="0"/>
              </a:rPr>
            </a:br>
            <a:r>
              <a:rPr lang="en" altLang="en-US" sz="280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Clinical manifestations</a:t>
            </a:r>
            <a:endParaRPr lang="en-GB" altLang="en-US" sz="280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</p:txBody>
      </p:sp>
      <p:sp>
        <p:nvSpPr>
          <p:cNvPr id="38915" name="Rectangle 3"/>
          <p:cNvSpPr>
            <a:spLocks noChangeArrowheads="1"/>
          </p:cNvSpPr>
          <p:nvPr/>
        </p:nvSpPr>
        <p:spPr bwMode="auto">
          <a:xfrm>
            <a:off x="0" y="1219200"/>
            <a:ext cx="91440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en-US" altLang="en-US"/>
          </a:p>
        </p:txBody>
      </p:sp>
      <p:grpSp>
        <p:nvGrpSpPr>
          <p:cNvPr id="38916" name="Group 4"/>
          <p:cNvGrpSpPr>
            <a:grpSpLocks/>
          </p:cNvGrpSpPr>
          <p:nvPr/>
        </p:nvGrpSpPr>
        <p:grpSpPr bwMode="auto">
          <a:xfrm>
            <a:off x="285750" y="1571625"/>
            <a:ext cx="8588375" cy="4972050"/>
            <a:chOff x="0" y="0"/>
            <a:chExt cx="5410" cy="3132"/>
          </a:xfrm>
        </p:grpSpPr>
        <p:sp>
          <p:nvSpPr>
            <p:cNvPr id="38918" name="Text Box 5"/>
            <p:cNvSpPr txBox="1">
              <a:spLocks noChangeArrowheads="1"/>
            </p:cNvSpPr>
            <p:nvPr/>
          </p:nvSpPr>
          <p:spPr bwMode="auto">
            <a:xfrm>
              <a:off x="10" y="0"/>
              <a:ext cx="368" cy="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" altLang="en-US" sz="1500">
                  <a:solidFill>
                    <a:schemeClr val="bg1"/>
                  </a:solidFill>
                  <a:latin typeface="Helvetica" pitchFamily="34" charset="0"/>
                </a:rPr>
                <a:t>FVIII</a:t>
              </a:r>
            </a:p>
          </p:txBody>
        </p:sp>
        <p:sp>
          <p:nvSpPr>
            <p:cNvPr id="38919" name="Text Box 6"/>
            <p:cNvSpPr txBox="1">
              <a:spLocks noChangeArrowheads="1"/>
            </p:cNvSpPr>
            <p:nvPr/>
          </p:nvSpPr>
          <p:spPr bwMode="auto">
            <a:xfrm>
              <a:off x="1601" y="0"/>
              <a:ext cx="734" cy="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" altLang="en-US" sz="1500">
                  <a:solidFill>
                    <a:srgbClr val="000000"/>
                  </a:solidFill>
                  <a:latin typeface="Helvetica" pitchFamily="34" charset="0"/>
                </a:rPr>
                <a:t>Fibrinogen</a:t>
              </a:r>
            </a:p>
          </p:txBody>
        </p:sp>
        <p:sp>
          <p:nvSpPr>
            <p:cNvPr id="38920" name="Text Box 7"/>
            <p:cNvSpPr txBox="1">
              <a:spLocks noChangeArrowheads="1"/>
            </p:cNvSpPr>
            <p:nvPr/>
          </p:nvSpPr>
          <p:spPr bwMode="auto">
            <a:xfrm>
              <a:off x="2346" y="1"/>
              <a:ext cx="255" cy="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" altLang="en-US" sz="1500">
                  <a:solidFill>
                    <a:srgbClr val="000000"/>
                  </a:solidFill>
                  <a:latin typeface="Helvetica" pitchFamily="34" charset="0"/>
                </a:rPr>
                <a:t>FII</a:t>
              </a:r>
            </a:p>
          </p:txBody>
        </p:sp>
        <p:sp>
          <p:nvSpPr>
            <p:cNvPr id="38921" name="Text Box 8"/>
            <p:cNvSpPr txBox="1">
              <a:spLocks noChangeArrowheads="1"/>
            </p:cNvSpPr>
            <p:nvPr/>
          </p:nvSpPr>
          <p:spPr bwMode="auto">
            <a:xfrm>
              <a:off x="2798" y="1"/>
              <a:ext cx="269" cy="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" altLang="en-US" sz="1500">
                  <a:solidFill>
                    <a:srgbClr val="000000"/>
                  </a:solidFill>
                  <a:latin typeface="Helvetica" pitchFamily="34" charset="0"/>
                </a:rPr>
                <a:t>FV</a:t>
              </a:r>
            </a:p>
          </p:txBody>
        </p:sp>
        <p:sp>
          <p:nvSpPr>
            <p:cNvPr id="38922" name="Text Box 9"/>
            <p:cNvSpPr txBox="1">
              <a:spLocks noChangeArrowheads="1"/>
            </p:cNvSpPr>
            <p:nvPr/>
          </p:nvSpPr>
          <p:spPr bwMode="auto">
            <a:xfrm>
              <a:off x="3186" y="1"/>
              <a:ext cx="335" cy="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" altLang="en-US" sz="1500">
                  <a:solidFill>
                    <a:srgbClr val="000000"/>
                  </a:solidFill>
                  <a:latin typeface="Helvetica" pitchFamily="34" charset="0"/>
                </a:rPr>
                <a:t>FVII</a:t>
              </a:r>
            </a:p>
          </p:txBody>
        </p:sp>
        <p:sp>
          <p:nvSpPr>
            <p:cNvPr id="38923" name="Text Box 10"/>
            <p:cNvSpPr txBox="1">
              <a:spLocks noChangeArrowheads="1"/>
            </p:cNvSpPr>
            <p:nvPr/>
          </p:nvSpPr>
          <p:spPr bwMode="auto">
            <a:xfrm>
              <a:off x="3554" y="1"/>
              <a:ext cx="591" cy="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" altLang="en-US" sz="1500">
                  <a:solidFill>
                    <a:srgbClr val="000000"/>
                  </a:solidFill>
                  <a:latin typeface="Helvetica" pitchFamily="34" charset="0"/>
                </a:rPr>
                <a:t>FV+FVIII</a:t>
              </a:r>
            </a:p>
          </p:txBody>
        </p:sp>
        <p:sp>
          <p:nvSpPr>
            <p:cNvPr id="38924" name="Text Box 11"/>
            <p:cNvSpPr txBox="1">
              <a:spLocks noChangeArrowheads="1"/>
            </p:cNvSpPr>
            <p:nvPr/>
          </p:nvSpPr>
          <p:spPr bwMode="auto">
            <a:xfrm>
              <a:off x="4181" y="1"/>
              <a:ext cx="270" cy="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" altLang="en-US" sz="1500">
                  <a:solidFill>
                    <a:srgbClr val="000000"/>
                  </a:solidFill>
                  <a:latin typeface="Helvetica" pitchFamily="34" charset="0"/>
                </a:rPr>
                <a:t>FX</a:t>
              </a:r>
            </a:p>
          </p:txBody>
        </p:sp>
        <p:sp>
          <p:nvSpPr>
            <p:cNvPr id="38925" name="Text Box 12"/>
            <p:cNvSpPr txBox="1">
              <a:spLocks noChangeArrowheads="1"/>
            </p:cNvSpPr>
            <p:nvPr/>
          </p:nvSpPr>
          <p:spPr bwMode="auto">
            <a:xfrm>
              <a:off x="5021" y="1"/>
              <a:ext cx="369" cy="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" altLang="en-US" sz="1500">
                  <a:solidFill>
                    <a:srgbClr val="000000"/>
                  </a:solidFill>
                  <a:latin typeface="Helvetica" pitchFamily="34" charset="0"/>
                </a:rPr>
                <a:t>FXIII</a:t>
              </a:r>
            </a:p>
          </p:txBody>
        </p:sp>
        <p:sp>
          <p:nvSpPr>
            <p:cNvPr id="38926" name="Text Box 13"/>
            <p:cNvSpPr txBox="1">
              <a:spLocks noChangeArrowheads="1"/>
            </p:cNvSpPr>
            <p:nvPr/>
          </p:nvSpPr>
          <p:spPr bwMode="auto">
            <a:xfrm>
              <a:off x="4614" y="7"/>
              <a:ext cx="303" cy="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" altLang="en-US" sz="1500">
                  <a:solidFill>
                    <a:srgbClr val="000000"/>
                  </a:solidFill>
                  <a:latin typeface="Helvetica" pitchFamily="34" charset="0"/>
                </a:rPr>
                <a:t>FX I</a:t>
              </a:r>
              <a:endParaRPr lang="en-GB" altLang="en-US" sz="1500">
                <a:solidFill>
                  <a:srgbClr val="000000"/>
                </a:solidFill>
                <a:latin typeface="Helvetica" pitchFamily="34" charset="0"/>
              </a:endParaRPr>
            </a:p>
          </p:txBody>
        </p:sp>
        <p:sp>
          <p:nvSpPr>
            <p:cNvPr id="38927" name="Text Box 14"/>
            <p:cNvSpPr txBox="1">
              <a:spLocks noChangeArrowheads="1"/>
            </p:cNvSpPr>
            <p:nvPr/>
          </p:nvSpPr>
          <p:spPr bwMode="auto">
            <a:xfrm>
              <a:off x="427" y="257"/>
              <a:ext cx="683" cy="2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" altLang="en-US" sz="1500">
                  <a:solidFill>
                    <a:srgbClr val="000000"/>
                  </a:solidFill>
                  <a:latin typeface="Helvetica" pitchFamily="34" charset="0"/>
                </a:rPr>
                <a:t>epistaxis</a:t>
              </a:r>
              <a:endParaRPr lang="en-GB" altLang="en-US" sz="1500">
                <a:solidFill>
                  <a:srgbClr val="000000"/>
                </a:solidFill>
                <a:latin typeface="Helvetica" pitchFamily="34" charset="0"/>
              </a:endParaRPr>
            </a:p>
          </p:txBody>
        </p:sp>
        <p:sp>
          <p:nvSpPr>
            <p:cNvPr id="38928" name="Text Box 15"/>
            <p:cNvSpPr txBox="1">
              <a:spLocks noChangeArrowheads="1"/>
            </p:cNvSpPr>
            <p:nvPr/>
          </p:nvSpPr>
          <p:spPr bwMode="auto">
            <a:xfrm>
              <a:off x="411" y="565"/>
              <a:ext cx="744" cy="2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" altLang="en-US" sz="1500">
                  <a:solidFill>
                    <a:srgbClr val="000000"/>
                  </a:solidFill>
                  <a:latin typeface="Helvetica" pitchFamily="34" charset="0"/>
                </a:rPr>
                <a:t>menorrhagia</a:t>
              </a:r>
              <a:endParaRPr lang="en-GB" altLang="en-US" sz="1500">
                <a:solidFill>
                  <a:srgbClr val="000000"/>
                </a:solidFill>
                <a:latin typeface="Helvetica" pitchFamily="34" charset="0"/>
              </a:endParaRPr>
            </a:p>
          </p:txBody>
        </p:sp>
        <p:sp>
          <p:nvSpPr>
            <p:cNvPr id="38929" name="Text Box 16"/>
            <p:cNvSpPr txBox="1">
              <a:spLocks noChangeArrowheads="1"/>
            </p:cNvSpPr>
            <p:nvPr/>
          </p:nvSpPr>
          <p:spPr bwMode="auto">
            <a:xfrm>
              <a:off x="427" y="850"/>
              <a:ext cx="738" cy="2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" altLang="en-US" sz="1500">
                  <a:solidFill>
                    <a:srgbClr val="000000"/>
                  </a:solidFill>
                  <a:latin typeface="Helvetica" pitchFamily="34" charset="0"/>
                </a:rPr>
                <a:t>hematuria</a:t>
              </a:r>
              <a:endParaRPr lang="en-GB" altLang="en-US" sz="1500">
                <a:solidFill>
                  <a:srgbClr val="000000"/>
                </a:solidFill>
                <a:latin typeface="Helvetica" pitchFamily="34" charset="0"/>
              </a:endParaRPr>
            </a:p>
          </p:txBody>
        </p:sp>
        <p:sp>
          <p:nvSpPr>
            <p:cNvPr id="38930" name="Text Box 17"/>
            <p:cNvSpPr txBox="1">
              <a:spLocks noChangeArrowheads="1"/>
            </p:cNvSpPr>
            <p:nvPr/>
          </p:nvSpPr>
          <p:spPr bwMode="auto">
            <a:xfrm>
              <a:off x="427" y="1159"/>
              <a:ext cx="930" cy="2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" altLang="en-US" sz="1500">
                  <a:solidFill>
                    <a:srgbClr val="A10051"/>
                  </a:solidFill>
                  <a:latin typeface="Helvetica" pitchFamily="34" charset="0"/>
                </a:rPr>
                <a:t>GIT bleeding</a:t>
              </a:r>
              <a:endParaRPr lang="en-GB" altLang="en-US" sz="1500">
                <a:solidFill>
                  <a:srgbClr val="A10051"/>
                </a:solidFill>
                <a:latin typeface="Helvetica" pitchFamily="34" charset="0"/>
              </a:endParaRPr>
            </a:p>
          </p:txBody>
        </p:sp>
        <p:sp>
          <p:nvSpPr>
            <p:cNvPr id="38931" name="Text Box 18"/>
            <p:cNvSpPr txBox="1">
              <a:spLocks noChangeArrowheads="1"/>
            </p:cNvSpPr>
            <p:nvPr/>
          </p:nvSpPr>
          <p:spPr bwMode="auto">
            <a:xfrm>
              <a:off x="427" y="1467"/>
              <a:ext cx="1320" cy="2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" altLang="en-US" sz="1500">
                  <a:solidFill>
                    <a:srgbClr val="A10051"/>
                  </a:solidFill>
                  <a:latin typeface="Helvetica" pitchFamily="34" charset="0"/>
                </a:rPr>
                <a:t>Bleeding into the joints</a:t>
              </a:r>
              <a:endParaRPr lang="en-GB" altLang="en-US" sz="1500">
                <a:solidFill>
                  <a:srgbClr val="A10051"/>
                </a:solidFill>
                <a:latin typeface="Helvetica" pitchFamily="34" charset="0"/>
              </a:endParaRPr>
            </a:p>
          </p:txBody>
        </p:sp>
        <p:sp>
          <p:nvSpPr>
            <p:cNvPr id="38932" name="Text Box 19"/>
            <p:cNvSpPr txBox="1">
              <a:spLocks noChangeArrowheads="1"/>
            </p:cNvSpPr>
            <p:nvPr/>
          </p:nvSpPr>
          <p:spPr bwMode="auto">
            <a:xfrm>
              <a:off x="427" y="1753"/>
              <a:ext cx="1266" cy="2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" altLang="en-US" sz="1500">
                  <a:solidFill>
                    <a:srgbClr val="A10051"/>
                  </a:solidFill>
                  <a:latin typeface="Helvetica" pitchFamily="34" charset="0"/>
                </a:rPr>
                <a:t>Bleeding into the muscles</a:t>
              </a:r>
              <a:endParaRPr lang="en-GB" altLang="en-US" sz="1500">
                <a:solidFill>
                  <a:srgbClr val="A10051"/>
                </a:solidFill>
                <a:latin typeface="Helvetica" pitchFamily="34" charset="0"/>
              </a:endParaRPr>
            </a:p>
          </p:txBody>
        </p:sp>
        <p:sp>
          <p:nvSpPr>
            <p:cNvPr id="38933" name="Text Box 20"/>
            <p:cNvSpPr txBox="1">
              <a:spLocks noChangeArrowheads="1"/>
            </p:cNvSpPr>
            <p:nvPr/>
          </p:nvSpPr>
          <p:spPr bwMode="auto">
            <a:xfrm>
              <a:off x="427" y="2063"/>
              <a:ext cx="1080" cy="2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" altLang="en-US" sz="1500">
                  <a:solidFill>
                    <a:srgbClr val="A10051"/>
                  </a:solidFill>
                  <a:latin typeface="Helvetica" pitchFamily="34" charset="0"/>
                </a:rPr>
                <a:t>Bleeding in the CNS</a:t>
              </a:r>
              <a:endParaRPr lang="en-GB" altLang="en-US" sz="1500">
                <a:solidFill>
                  <a:srgbClr val="A10051"/>
                </a:solidFill>
                <a:latin typeface="Helvetica" pitchFamily="34" charset="0"/>
              </a:endParaRPr>
            </a:p>
          </p:txBody>
        </p:sp>
        <p:sp>
          <p:nvSpPr>
            <p:cNvPr id="38934" name="Text Box 21"/>
            <p:cNvSpPr txBox="1">
              <a:spLocks noChangeArrowheads="1"/>
            </p:cNvSpPr>
            <p:nvPr/>
          </p:nvSpPr>
          <p:spPr bwMode="auto">
            <a:xfrm>
              <a:off x="270" y="2340"/>
              <a:ext cx="1459" cy="2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" altLang="en-US" sz="1500">
                  <a:solidFill>
                    <a:srgbClr val="000000"/>
                  </a:solidFill>
                  <a:latin typeface="Helvetica" pitchFamily="34" charset="0"/>
                </a:rPr>
                <a:t>Bleeding from the umbilical cord</a:t>
              </a:r>
              <a:endParaRPr lang="en-GB" altLang="en-US" sz="1500">
                <a:solidFill>
                  <a:srgbClr val="000000"/>
                </a:solidFill>
                <a:latin typeface="Helvetica" pitchFamily="34" charset="0"/>
              </a:endParaRPr>
            </a:p>
          </p:txBody>
        </p:sp>
        <p:sp>
          <p:nvSpPr>
            <p:cNvPr id="38935" name="Text Box 22"/>
            <p:cNvSpPr txBox="1">
              <a:spLocks noChangeArrowheads="1"/>
            </p:cNvSpPr>
            <p:nvPr/>
          </p:nvSpPr>
          <p:spPr bwMode="auto">
            <a:xfrm>
              <a:off x="427" y="2581"/>
              <a:ext cx="1661" cy="3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" altLang="en-US" sz="1500">
                  <a:solidFill>
                    <a:srgbClr val="000000"/>
                  </a:solidFill>
                  <a:latin typeface="Helvetica" pitchFamily="34" charset="0"/>
                </a:rPr>
                <a:t>Postpartum, postoperative</a:t>
              </a:r>
            </a:p>
          </p:txBody>
        </p:sp>
        <p:sp>
          <p:nvSpPr>
            <p:cNvPr id="38936" name="Text Box 23"/>
            <p:cNvSpPr txBox="1">
              <a:spLocks noChangeArrowheads="1"/>
            </p:cNvSpPr>
            <p:nvPr/>
          </p:nvSpPr>
          <p:spPr bwMode="auto">
            <a:xfrm>
              <a:off x="412" y="2928"/>
              <a:ext cx="943" cy="2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" altLang="en-US" sz="1500">
                  <a:solidFill>
                    <a:srgbClr val="000000"/>
                  </a:solidFill>
                  <a:latin typeface="Helvetica" pitchFamily="34" charset="0"/>
                </a:rPr>
                <a:t>In the oral cavity</a:t>
              </a:r>
              <a:endParaRPr lang="en-GB" altLang="en-US" sz="1500">
                <a:solidFill>
                  <a:srgbClr val="000000"/>
                </a:solidFill>
                <a:latin typeface="Helvetica" pitchFamily="34" charset="0"/>
              </a:endParaRPr>
            </a:p>
          </p:txBody>
        </p:sp>
        <p:sp>
          <p:nvSpPr>
            <p:cNvPr id="38937" name="Text Box 24"/>
            <p:cNvSpPr txBox="1">
              <a:spLocks noChangeArrowheads="1"/>
            </p:cNvSpPr>
            <p:nvPr/>
          </p:nvSpPr>
          <p:spPr bwMode="auto">
            <a:xfrm>
              <a:off x="0" y="249"/>
              <a:ext cx="116" cy="204"/>
            </a:xfrm>
            <a:prstGeom prst="rect">
              <a:avLst/>
            </a:prstGeom>
            <a:solidFill>
              <a:srgbClr val="007085">
                <a:alpha val="39999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endParaRPr lang="en-GB" altLang="en-US" sz="1500">
                <a:solidFill>
                  <a:schemeClr val="bg1"/>
                </a:solidFill>
                <a:latin typeface="Helvetica" pitchFamily="34" charset="0"/>
              </a:endParaRPr>
            </a:p>
          </p:txBody>
        </p:sp>
        <p:sp>
          <p:nvSpPr>
            <p:cNvPr id="38938" name="Text Box 25"/>
            <p:cNvSpPr txBox="1">
              <a:spLocks noChangeArrowheads="1"/>
            </p:cNvSpPr>
            <p:nvPr/>
          </p:nvSpPr>
          <p:spPr bwMode="auto">
            <a:xfrm>
              <a:off x="0" y="853"/>
              <a:ext cx="116" cy="204"/>
            </a:xfrm>
            <a:prstGeom prst="rect">
              <a:avLst/>
            </a:prstGeom>
            <a:solidFill>
              <a:schemeClr val="hlink">
                <a:alpha val="65097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endParaRPr lang="en-GB" altLang="en-US" sz="1500">
                <a:solidFill>
                  <a:schemeClr val="bg1"/>
                </a:solidFill>
                <a:latin typeface="Helvetica" pitchFamily="34" charset="0"/>
              </a:endParaRPr>
            </a:p>
          </p:txBody>
        </p:sp>
        <p:sp>
          <p:nvSpPr>
            <p:cNvPr id="38939" name="Text Box 26"/>
            <p:cNvSpPr txBox="1">
              <a:spLocks noChangeArrowheads="1"/>
            </p:cNvSpPr>
            <p:nvPr/>
          </p:nvSpPr>
          <p:spPr bwMode="auto">
            <a:xfrm>
              <a:off x="0" y="1178"/>
              <a:ext cx="116" cy="204"/>
            </a:xfrm>
            <a:prstGeom prst="rect">
              <a:avLst/>
            </a:prstGeom>
            <a:solidFill>
              <a:srgbClr val="A10051">
                <a:alpha val="39999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endParaRPr lang="en-GB" altLang="en-US" sz="1500">
                <a:solidFill>
                  <a:schemeClr val="bg1"/>
                </a:solidFill>
                <a:latin typeface="Helvetica" pitchFamily="34" charset="0"/>
              </a:endParaRPr>
            </a:p>
          </p:txBody>
        </p:sp>
        <p:sp>
          <p:nvSpPr>
            <p:cNvPr id="38940" name="Text Box 27"/>
            <p:cNvSpPr txBox="1">
              <a:spLocks noChangeArrowheads="1"/>
            </p:cNvSpPr>
            <p:nvPr/>
          </p:nvSpPr>
          <p:spPr bwMode="auto">
            <a:xfrm>
              <a:off x="0" y="1486"/>
              <a:ext cx="116" cy="204"/>
            </a:xfrm>
            <a:prstGeom prst="rect">
              <a:avLst/>
            </a:prstGeom>
            <a:solidFill>
              <a:srgbClr val="A1005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endParaRPr lang="en-GB" altLang="en-US" sz="1500">
                <a:solidFill>
                  <a:srgbClr val="FFFFFF"/>
                </a:solidFill>
                <a:latin typeface="Helvetica" pitchFamily="34" charset="0"/>
              </a:endParaRPr>
            </a:p>
          </p:txBody>
        </p:sp>
        <p:sp>
          <p:nvSpPr>
            <p:cNvPr id="38941" name="Text Box 28"/>
            <p:cNvSpPr txBox="1">
              <a:spLocks noChangeArrowheads="1"/>
            </p:cNvSpPr>
            <p:nvPr/>
          </p:nvSpPr>
          <p:spPr bwMode="auto">
            <a:xfrm>
              <a:off x="0" y="1759"/>
              <a:ext cx="116" cy="204"/>
            </a:xfrm>
            <a:prstGeom prst="rect">
              <a:avLst/>
            </a:prstGeom>
            <a:solidFill>
              <a:srgbClr val="A1005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endParaRPr lang="en-GB" altLang="en-US" sz="1500">
                <a:solidFill>
                  <a:srgbClr val="FFFFFF"/>
                </a:solidFill>
                <a:latin typeface="Helvetica" pitchFamily="34" charset="0"/>
              </a:endParaRPr>
            </a:p>
          </p:txBody>
        </p:sp>
        <p:sp>
          <p:nvSpPr>
            <p:cNvPr id="38942" name="Text Box 30"/>
            <p:cNvSpPr txBox="1">
              <a:spLocks noChangeArrowheads="1"/>
            </p:cNvSpPr>
            <p:nvPr/>
          </p:nvSpPr>
          <p:spPr bwMode="auto">
            <a:xfrm>
              <a:off x="0" y="2639"/>
              <a:ext cx="116" cy="204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endParaRPr lang="en-GB" altLang="en-US" sz="1500">
                <a:solidFill>
                  <a:srgbClr val="FFFFFF"/>
                </a:solidFill>
                <a:latin typeface="Helvetica" pitchFamily="34" charset="0"/>
              </a:endParaRPr>
            </a:p>
          </p:txBody>
        </p:sp>
        <p:sp>
          <p:nvSpPr>
            <p:cNvPr id="38943" name="Text Box 31"/>
            <p:cNvSpPr txBox="1">
              <a:spLocks noChangeArrowheads="1"/>
            </p:cNvSpPr>
            <p:nvPr/>
          </p:nvSpPr>
          <p:spPr bwMode="auto">
            <a:xfrm>
              <a:off x="0" y="2914"/>
              <a:ext cx="116" cy="204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endParaRPr lang="en-GB" altLang="en-US" sz="1500">
                <a:solidFill>
                  <a:srgbClr val="F3FDFF"/>
                </a:solidFill>
                <a:latin typeface="Helvetica" pitchFamily="34" charset="0"/>
              </a:endParaRPr>
            </a:p>
          </p:txBody>
        </p:sp>
        <p:sp>
          <p:nvSpPr>
            <p:cNvPr id="38944" name="Text Box 34"/>
            <p:cNvSpPr txBox="1">
              <a:spLocks noChangeArrowheads="1"/>
            </p:cNvSpPr>
            <p:nvPr/>
          </p:nvSpPr>
          <p:spPr bwMode="auto">
            <a:xfrm>
              <a:off x="2306" y="249"/>
              <a:ext cx="357" cy="202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" altLang="en-US" sz="1500">
                  <a:solidFill>
                    <a:srgbClr val="FFFFFF"/>
                  </a:solidFill>
                  <a:latin typeface="Helvetica" pitchFamily="34" charset="0"/>
                </a:rPr>
                <a:t>60%</a:t>
              </a:r>
              <a:endParaRPr lang="en-GB" altLang="en-US" sz="1500">
                <a:solidFill>
                  <a:srgbClr val="000000"/>
                </a:solidFill>
                <a:latin typeface="Helvetica" pitchFamily="34" charset="0"/>
              </a:endParaRPr>
            </a:p>
          </p:txBody>
        </p:sp>
        <p:sp>
          <p:nvSpPr>
            <p:cNvPr id="38945" name="Text Box 35"/>
            <p:cNvSpPr txBox="1">
              <a:spLocks noChangeArrowheads="1"/>
            </p:cNvSpPr>
            <p:nvPr/>
          </p:nvSpPr>
          <p:spPr bwMode="auto">
            <a:xfrm>
              <a:off x="1711" y="245"/>
              <a:ext cx="513" cy="202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" altLang="en-US" sz="1500">
                  <a:solidFill>
                    <a:srgbClr val="FFFFFF"/>
                  </a:solidFill>
                  <a:latin typeface="Helvetica" pitchFamily="34" charset="0"/>
                </a:rPr>
                <a:t>70%</a:t>
              </a:r>
            </a:p>
          </p:txBody>
        </p:sp>
        <p:sp>
          <p:nvSpPr>
            <p:cNvPr id="38946" name="Text Box 36"/>
            <p:cNvSpPr txBox="1">
              <a:spLocks noChangeArrowheads="1"/>
            </p:cNvSpPr>
            <p:nvPr/>
          </p:nvSpPr>
          <p:spPr bwMode="auto">
            <a:xfrm>
              <a:off x="3190" y="249"/>
              <a:ext cx="357" cy="202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" altLang="en-US" sz="1500">
                  <a:solidFill>
                    <a:srgbClr val="FFFFFF"/>
                  </a:solidFill>
                  <a:latin typeface="Helvetica" pitchFamily="34" charset="0"/>
                </a:rPr>
                <a:t>64%</a:t>
              </a:r>
            </a:p>
          </p:txBody>
        </p:sp>
        <p:sp>
          <p:nvSpPr>
            <p:cNvPr id="38947" name="Text Box 37"/>
            <p:cNvSpPr txBox="1">
              <a:spLocks noChangeArrowheads="1"/>
            </p:cNvSpPr>
            <p:nvPr/>
          </p:nvSpPr>
          <p:spPr bwMode="auto">
            <a:xfrm>
              <a:off x="4128" y="249"/>
              <a:ext cx="357" cy="202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" altLang="en-US" sz="1500">
                  <a:solidFill>
                    <a:srgbClr val="FFFFFF"/>
                  </a:solidFill>
                  <a:latin typeface="Helvetica" pitchFamily="34" charset="0"/>
                </a:rPr>
                <a:t>72%</a:t>
              </a:r>
            </a:p>
          </p:txBody>
        </p:sp>
        <p:sp>
          <p:nvSpPr>
            <p:cNvPr id="38948" name="Text Box 38"/>
            <p:cNvSpPr txBox="1">
              <a:spLocks noChangeArrowheads="1"/>
            </p:cNvSpPr>
            <p:nvPr/>
          </p:nvSpPr>
          <p:spPr bwMode="auto">
            <a:xfrm>
              <a:off x="2754" y="249"/>
              <a:ext cx="357" cy="202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" altLang="en-US" sz="1500">
                  <a:solidFill>
                    <a:srgbClr val="FFFFFF"/>
                  </a:solidFill>
                  <a:latin typeface="Helvetica" pitchFamily="34" charset="0"/>
                </a:rPr>
                <a:t>57%</a:t>
              </a:r>
            </a:p>
          </p:txBody>
        </p:sp>
        <p:sp>
          <p:nvSpPr>
            <p:cNvPr id="38949" name="Text Box 39"/>
            <p:cNvSpPr txBox="1">
              <a:spLocks noChangeArrowheads="1"/>
            </p:cNvSpPr>
            <p:nvPr/>
          </p:nvSpPr>
          <p:spPr bwMode="auto">
            <a:xfrm>
              <a:off x="3629" y="245"/>
              <a:ext cx="397" cy="202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" altLang="en-US" sz="1500">
                  <a:solidFill>
                    <a:srgbClr val="FFFFFF"/>
                  </a:solidFill>
                  <a:latin typeface="Helvetica" pitchFamily="34" charset="0"/>
                </a:rPr>
                <a:t>77%</a:t>
              </a:r>
            </a:p>
          </p:txBody>
        </p:sp>
        <p:sp>
          <p:nvSpPr>
            <p:cNvPr id="38950" name="Text Box 40"/>
            <p:cNvSpPr txBox="1">
              <a:spLocks noChangeArrowheads="1"/>
            </p:cNvSpPr>
            <p:nvPr/>
          </p:nvSpPr>
          <p:spPr bwMode="auto">
            <a:xfrm>
              <a:off x="2306" y="546"/>
              <a:ext cx="357" cy="202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" altLang="en-US" sz="1500">
                  <a:solidFill>
                    <a:srgbClr val="FFFFFF"/>
                  </a:solidFill>
                  <a:latin typeface="Helvetica" pitchFamily="34" charset="0"/>
                </a:rPr>
                <a:t>75%</a:t>
              </a:r>
            </a:p>
          </p:txBody>
        </p:sp>
        <p:sp>
          <p:nvSpPr>
            <p:cNvPr id="38951" name="Text Box 41"/>
            <p:cNvSpPr txBox="1">
              <a:spLocks noChangeArrowheads="1"/>
            </p:cNvSpPr>
            <p:nvPr/>
          </p:nvSpPr>
          <p:spPr bwMode="auto">
            <a:xfrm>
              <a:off x="1711" y="542"/>
              <a:ext cx="519" cy="202"/>
            </a:xfrm>
            <a:prstGeom prst="rect">
              <a:avLst/>
            </a:prstGeom>
            <a:solidFill>
              <a:schemeClr val="hlink">
                <a:alpha val="65097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" altLang="en-US" sz="1500">
                  <a:solidFill>
                    <a:srgbClr val="000000"/>
                  </a:solidFill>
                  <a:latin typeface="Helvetica" pitchFamily="34" charset="0"/>
                </a:rPr>
                <a:t>50%</a:t>
              </a:r>
            </a:p>
          </p:txBody>
        </p:sp>
        <p:sp>
          <p:nvSpPr>
            <p:cNvPr id="38952" name="Text Box 42"/>
            <p:cNvSpPr txBox="1">
              <a:spLocks noChangeArrowheads="1"/>
            </p:cNvSpPr>
            <p:nvPr/>
          </p:nvSpPr>
          <p:spPr bwMode="auto">
            <a:xfrm>
              <a:off x="3190" y="546"/>
              <a:ext cx="357" cy="202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" altLang="en-US" sz="1500">
                  <a:solidFill>
                    <a:srgbClr val="FFFFFF"/>
                  </a:solidFill>
                  <a:latin typeface="Helvetica" pitchFamily="34" charset="0"/>
                </a:rPr>
                <a:t>60%</a:t>
              </a:r>
            </a:p>
          </p:txBody>
        </p:sp>
        <p:sp>
          <p:nvSpPr>
            <p:cNvPr id="38953" name="Text Box 43"/>
            <p:cNvSpPr txBox="1">
              <a:spLocks noChangeArrowheads="1"/>
            </p:cNvSpPr>
            <p:nvPr/>
          </p:nvSpPr>
          <p:spPr bwMode="auto">
            <a:xfrm>
              <a:off x="4128" y="546"/>
              <a:ext cx="357" cy="202"/>
            </a:xfrm>
            <a:prstGeom prst="rect">
              <a:avLst/>
            </a:prstGeom>
            <a:solidFill>
              <a:schemeClr val="hlink">
                <a:alpha val="65097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" altLang="en-US" sz="1500">
                  <a:solidFill>
                    <a:srgbClr val="000000"/>
                  </a:solidFill>
                  <a:latin typeface="Helvetica" pitchFamily="34" charset="0"/>
                </a:rPr>
                <a:t>50%</a:t>
              </a:r>
            </a:p>
          </p:txBody>
        </p:sp>
        <p:sp>
          <p:nvSpPr>
            <p:cNvPr id="38954" name="Text Box 44"/>
            <p:cNvSpPr txBox="1">
              <a:spLocks noChangeArrowheads="1"/>
            </p:cNvSpPr>
            <p:nvPr/>
          </p:nvSpPr>
          <p:spPr bwMode="auto">
            <a:xfrm>
              <a:off x="5004" y="542"/>
              <a:ext cx="403" cy="202"/>
            </a:xfrm>
            <a:prstGeom prst="rect">
              <a:avLst/>
            </a:prstGeom>
            <a:solidFill>
              <a:schemeClr val="hlink">
                <a:alpha val="65097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" altLang="en-US" sz="1500">
                  <a:solidFill>
                    <a:srgbClr val="000000"/>
                  </a:solidFill>
                  <a:latin typeface="Helvetica" pitchFamily="34" charset="0"/>
                </a:rPr>
                <a:t>35%</a:t>
              </a:r>
            </a:p>
          </p:txBody>
        </p:sp>
        <p:sp>
          <p:nvSpPr>
            <p:cNvPr id="38955" name="Text Box 45"/>
            <p:cNvSpPr txBox="1">
              <a:spLocks noChangeArrowheads="1"/>
            </p:cNvSpPr>
            <p:nvPr/>
          </p:nvSpPr>
          <p:spPr bwMode="auto">
            <a:xfrm>
              <a:off x="2754" y="546"/>
              <a:ext cx="357" cy="202"/>
            </a:xfrm>
            <a:prstGeom prst="rect">
              <a:avLst/>
            </a:prstGeom>
            <a:solidFill>
              <a:schemeClr val="hlink">
                <a:alpha val="65097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" altLang="en-US" sz="1500">
                  <a:solidFill>
                    <a:srgbClr val="000000"/>
                  </a:solidFill>
                  <a:latin typeface="Helvetica" pitchFamily="34" charset="0"/>
                </a:rPr>
                <a:t>50%</a:t>
              </a:r>
            </a:p>
          </p:txBody>
        </p:sp>
        <p:sp>
          <p:nvSpPr>
            <p:cNvPr id="38956" name="Text Box 46"/>
            <p:cNvSpPr txBox="1">
              <a:spLocks noChangeArrowheads="1"/>
            </p:cNvSpPr>
            <p:nvPr/>
          </p:nvSpPr>
          <p:spPr bwMode="auto">
            <a:xfrm>
              <a:off x="3633" y="542"/>
              <a:ext cx="389" cy="202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" altLang="en-US" sz="1500">
                  <a:solidFill>
                    <a:srgbClr val="FFFFFF"/>
                  </a:solidFill>
                  <a:latin typeface="Helvetica" pitchFamily="34" charset="0"/>
                </a:rPr>
                <a:t>58%</a:t>
              </a:r>
            </a:p>
          </p:txBody>
        </p:sp>
        <p:sp>
          <p:nvSpPr>
            <p:cNvPr id="38957" name="Text Box 47"/>
            <p:cNvSpPr txBox="1">
              <a:spLocks noChangeArrowheads="1"/>
            </p:cNvSpPr>
            <p:nvPr/>
          </p:nvSpPr>
          <p:spPr bwMode="auto">
            <a:xfrm>
              <a:off x="2310" y="851"/>
              <a:ext cx="356" cy="202"/>
            </a:xfrm>
            <a:prstGeom prst="rect">
              <a:avLst/>
            </a:prstGeom>
            <a:solidFill>
              <a:srgbClr val="007085">
                <a:alpha val="39999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" altLang="en-US" sz="1500">
                  <a:solidFill>
                    <a:srgbClr val="000000"/>
                  </a:solidFill>
                  <a:latin typeface="Helvetica" pitchFamily="34" charset="0"/>
                </a:rPr>
                <a:t>7%</a:t>
              </a:r>
            </a:p>
          </p:txBody>
        </p:sp>
        <p:sp>
          <p:nvSpPr>
            <p:cNvPr id="38958" name="Text Box 48"/>
            <p:cNvSpPr txBox="1">
              <a:spLocks noChangeArrowheads="1"/>
            </p:cNvSpPr>
            <p:nvPr/>
          </p:nvSpPr>
          <p:spPr bwMode="auto">
            <a:xfrm>
              <a:off x="3190" y="851"/>
              <a:ext cx="357" cy="202"/>
            </a:xfrm>
            <a:prstGeom prst="rect">
              <a:avLst/>
            </a:prstGeom>
            <a:solidFill>
              <a:srgbClr val="007085">
                <a:alpha val="39999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" altLang="en-US" sz="1500">
                  <a:solidFill>
                    <a:srgbClr val="000000"/>
                  </a:solidFill>
                  <a:latin typeface="Helvetica" pitchFamily="34" charset="0"/>
                </a:rPr>
                <a:t>10%</a:t>
              </a:r>
            </a:p>
          </p:txBody>
        </p:sp>
        <p:sp>
          <p:nvSpPr>
            <p:cNvPr id="38959" name="Text Box 49"/>
            <p:cNvSpPr txBox="1">
              <a:spLocks noChangeArrowheads="1"/>
            </p:cNvSpPr>
            <p:nvPr/>
          </p:nvSpPr>
          <p:spPr bwMode="auto">
            <a:xfrm>
              <a:off x="4128" y="851"/>
              <a:ext cx="357" cy="202"/>
            </a:xfrm>
            <a:prstGeom prst="rect">
              <a:avLst/>
            </a:prstGeom>
            <a:solidFill>
              <a:schemeClr val="hlink">
                <a:alpha val="65097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" altLang="en-US" sz="1500">
                  <a:solidFill>
                    <a:srgbClr val="000000"/>
                  </a:solidFill>
                  <a:latin typeface="Helvetica" pitchFamily="34" charset="0"/>
                </a:rPr>
                <a:t>25%</a:t>
              </a:r>
            </a:p>
          </p:txBody>
        </p:sp>
        <p:sp>
          <p:nvSpPr>
            <p:cNvPr id="38960" name="Text Box 50"/>
            <p:cNvSpPr txBox="1">
              <a:spLocks noChangeArrowheads="1"/>
            </p:cNvSpPr>
            <p:nvPr/>
          </p:nvSpPr>
          <p:spPr bwMode="auto">
            <a:xfrm>
              <a:off x="2754" y="851"/>
              <a:ext cx="356" cy="202"/>
            </a:xfrm>
            <a:prstGeom prst="rect">
              <a:avLst/>
            </a:prstGeom>
            <a:solidFill>
              <a:srgbClr val="007085">
                <a:alpha val="39999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" altLang="en-US" sz="1500">
                  <a:solidFill>
                    <a:srgbClr val="000000"/>
                  </a:solidFill>
                  <a:latin typeface="Helvetica" pitchFamily="34" charset="0"/>
                </a:rPr>
                <a:t>6%</a:t>
              </a:r>
            </a:p>
          </p:txBody>
        </p:sp>
        <p:sp>
          <p:nvSpPr>
            <p:cNvPr id="38961" name="Text Box 51"/>
            <p:cNvSpPr txBox="1">
              <a:spLocks noChangeArrowheads="1"/>
            </p:cNvSpPr>
            <p:nvPr/>
          </p:nvSpPr>
          <p:spPr bwMode="auto">
            <a:xfrm>
              <a:off x="2306" y="1170"/>
              <a:ext cx="357" cy="202"/>
            </a:xfrm>
            <a:prstGeom prst="rect">
              <a:avLst/>
            </a:prstGeom>
            <a:solidFill>
              <a:srgbClr val="A10051">
                <a:alpha val="39999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" altLang="en-US" sz="1500">
                  <a:solidFill>
                    <a:srgbClr val="000000"/>
                  </a:solidFill>
                  <a:latin typeface="Helvetica" pitchFamily="34" charset="0"/>
                </a:rPr>
                <a:t>15%</a:t>
              </a:r>
            </a:p>
          </p:txBody>
        </p:sp>
        <p:sp>
          <p:nvSpPr>
            <p:cNvPr id="38962" name="Text Box 52"/>
            <p:cNvSpPr txBox="1">
              <a:spLocks noChangeArrowheads="1"/>
            </p:cNvSpPr>
            <p:nvPr/>
          </p:nvSpPr>
          <p:spPr bwMode="auto">
            <a:xfrm>
              <a:off x="3190" y="1170"/>
              <a:ext cx="357" cy="202"/>
            </a:xfrm>
            <a:prstGeom prst="rect">
              <a:avLst/>
            </a:prstGeom>
            <a:solidFill>
              <a:srgbClr val="A10051">
                <a:alpha val="39999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" altLang="en-US" sz="1500">
                  <a:solidFill>
                    <a:srgbClr val="000000"/>
                  </a:solidFill>
                  <a:latin typeface="Helvetica" pitchFamily="34" charset="0"/>
                </a:rPr>
                <a:t>14%</a:t>
              </a:r>
            </a:p>
          </p:txBody>
        </p:sp>
        <p:sp>
          <p:nvSpPr>
            <p:cNvPr id="38963" name="Text Box 53"/>
            <p:cNvSpPr txBox="1">
              <a:spLocks noChangeArrowheads="1"/>
            </p:cNvSpPr>
            <p:nvPr/>
          </p:nvSpPr>
          <p:spPr bwMode="auto">
            <a:xfrm>
              <a:off x="4128" y="1170"/>
              <a:ext cx="357" cy="202"/>
            </a:xfrm>
            <a:prstGeom prst="rect">
              <a:avLst/>
            </a:prstGeom>
            <a:solidFill>
              <a:srgbClr val="A10051">
                <a:alpha val="65097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" altLang="en-US" sz="1500">
                  <a:solidFill>
                    <a:srgbClr val="000000"/>
                  </a:solidFill>
                  <a:latin typeface="Helvetica" pitchFamily="34" charset="0"/>
                </a:rPr>
                <a:t>38%</a:t>
              </a:r>
            </a:p>
          </p:txBody>
        </p:sp>
        <p:sp>
          <p:nvSpPr>
            <p:cNvPr id="38964" name="Text Box 54"/>
            <p:cNvSpPr txBox="1">
              <a:spLocks noChangeArrowheads="1"/>
            </p:cNvSpPr>
            <p:nvPr/>
          </p:nvSpPr>
          <p:spPr bwMode="auto">
            <a:xfrm>
              <a:off x="5024" y="1170"/>
              <a:ext cx="363" cy="208"/>
            </a:xfrm>
            <a:prstGeom prst="rect">
              <a:avLst/>
            </a:prstGeom>
            <a:solidFill>
              <a:srgbClr val="A10051">
                <a:alpha val="20000"/>
              </a:srgb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" altLang="en-US" sz="1500">
                  <a:solidFill>
                    <a:srgbClr val="000000"/>
                  </a:solidFill>
                  <a:latin typeface="Helvetica" pitchFamily="34" charset="0"/>
                </a:rPr>
                <a:t>10%</a:t>
              </a:r>
            </a:p>
          </p:txBody>
        </p:sp>
        <p:sp>
          <p:nvSpPr>
            <p:cNvPr id="38965" name="Text Box 55"/>
            <p:cNvSpPr txBox="1">
              <a:spLocks noChangeArrowheads="1"/>
            </p:cNvSpPr>
            <p:nvPr/>
          </p:nvSpPr>
          <p:spPr bwMode="auto">
            <a:xfrm>
              <a:off x="2751" y="1170"/>
              <a:ext cx="362" cy="208"/>
            </a:xfrm>
            <a:prstGeom prst="rect">
              <a:avLst/>
            </a:prstGeom>
            <a:solidFill>
              <a:srgbClr val="A10051">
                <a:alpha val="20000"/>
              </a:srgb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" altLang="en-US" sz="1500">
                  <a:solidFill>
                    <a:srgbClr val="000000"/>
                  </a:solidFill>
                  <a:latin typeface="Helvetica" pitchFamily="34" charset="0"/>
                </a:rPr>
                <a:t>6%</a:t>
              </a:r>
            </a:p>
          </p:txBody>
        </p:sp>
        <p:sp>
          <p:nvSpPr>
            <p:cNvPr id="38966" name="Text Box 56"/>
            <p:cNvSpPr txBox="1">
              <a:spLocks noChangeArrowheads="1"/>
            </p:cNvSpPr>
            <p:nvPr/>
          </p:nvSpPr>
          <p:spPr bwMode="auto">
            <a:xfrm>
              <a:off x="3634" y="1166"/>
              <a:ext cx="389" cy="208"/>
            </a:xfrm>
            <a:prstGeom prst="rect">
              <a:avLst/>
            </a:prstGeom>
            <a:solidFill>
              <a:srgbClr val="A10051">
                <a:alpha val="20000"/>
              </a:srgb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" altLang="en-US" sz="1500">
                  <a:solidFill>
                    <a:srgbClr val="000000"/>
                  </a:solidFill>
                  <a:latin typeface="Helvetica" pitchFamily="34" charset="0"/>
                </a:rPr>
                <a:t>7%</a:t>
              </a:r>
            </a:p>
          </p:txBody>
        </p:sp>
        <p:sp>
          <p:nvSpPr>
            <p:cNvPr id="38967" name="Text Box 57"/>
            <p:cNvSpPr txBox="1">
              <a:spLocks noChangeArrowheads="1"/>
            </p:cNvSpPr>
            <p:nvPr/>
          </p:nvSpPr>
          <p:spPr bwMode="auto">
            <a:xfrm>
              <a:off x="2306" y="1468"/>
              <a:ext cx="357" cy="202"/>
            </a:xfrm>
            <a:prstGeom prst="rect">
              <a:avLst/>
            </a:prstGeom>
            <a:solidFill>
              <a:srgbClr val="A10051">
                <a:alpha val="65097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" altLang="en-US" sz="1500">
                  <a:solidFill>
                    <a:srgbClr val="000000"/>
                  </a:solidFill>
                  <a:latin typeface="Helvetica" pitchFamily="34" charset="0"/>
                </a:rPr>
                <a:t>38%</a:t>
              </a:r>
            </a:p>
          </p:txBody>
        </p:sp>
        <p:sp>
          <p:nvSpPr>
            <p:cNvPr id="38968" name="Text Box 58"/>
            <p:cNvSpPr txBox="1">
              <a:spLocks noChangeArrowheads="1"/>
            </p:cNvSpPr>
            <p:nvPr/>
          </p:nvSpPr>
          <p:spPr bwMode="auto">
            <a:xfrm>
              <a:off x="1711" y="1464"/>
              <a:ext cx="510" cy="202"/>
            </a:xfrm>
            <a:prstGeom prst="rect">
              <a:avLst/>
            </a:prstGeom>
            <a:solidFill>
              <a:srgbClr val="A10051">
                <a:alpha val="65097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" altLang="en-US" sz="1500">
                  <a:solidFill>
                    <a:srgbClr val="000000"/>
                  </a:solidFill>
                  <a:latin typeface="Helvetica" pitchFamily="34" charset="0"/>
                </a:rPr>
                <a:t>50%</a:t>
              </a:r>
            </a:p>
          </p:txBody>
        </p:sp>
        <p:sp>
          <p:nvSpPr>
            <p:cNvPr id="38969" name="Text Box 59"/>
            <p:cNvSpPr txBox="1">
              <a:spLocks noChangeArrowheads="1"/>
            </p:cNvSpPr>
            <p:nvPr/>
          </p:nvSpPr>
          <p:spPr bwMode="auto">
            <a:xfrm>
              <a:off x="3167" y="1464"/>
              <a:ext cx="403" cy="202"/>
            </a:xfrm>
            <a:prstGeom prst="rect">
              <a:avLst/>
            </a:prstGeom>
            <a:solidFill>
              <a:srgbClr val="A10051">
                <a:alpha val="39999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" altLang="en-US" sz="1500">
                  <a:solidFill>
                    <a:srgbClr val="000000"/>
                  </a:solidFill>
                  <a:latin typeface="Helvetica" pitchFamily="34" charset="0"/>
                </a:rPr>
                <a:t>21%</a:t>
              </a:r>
            </a:p>
          </p:txBody>
        </p:sp>
        <p:sp>
          <p:nvSpPr>
            <p:cNvPr id="38970" name="Text Box 60"/>
            <p:cNvSpPr txBox="1">
              <a:spLocks noChangeArrowheads="1"/>
            </p:cNvSpPr>
            <p:nvPr/>
          </p:nvSpPr>
          <p:spPr bwMode="auto">
            <a:xfrm>
              <a:off x="4128" y="1468"/>
              <a:ext cx="357" cy="202"/>
            </a:xfrm>
            <a:prstGeom prst="rect">
              <a:avLst/>
            </a:prstGeom>
            <a:solidFill>
              <a:srgbClr val="A1005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" altLang="en-US" sz="1500">
                  <a:solidFill>
                    <a:srgbClr val="FFFFFF"/>
                  </a:solidFill>
                  <a:latin typeface="Helvetica" pitchFamily="34" charset="0"/>
                </a:rPr>
                <a:t>69%</a:t>
              </a:r>
            </a:p>
          </p:txBody>
        </p:sp>
        <p:sp>
          <p:nvSpPr>
            <p:cNvPr id="38971" name="Text Box 61"/>
            <p:cNvSpPr txBox="1">
              <a:spLocks noChangeArrowheads="1"/>
            </p:cNvSpPr>
            <p:nvPr/>
          </p:nvSpPr>
          <p:spPr bwMode="auto">
            <a:xfrm>
              <a:off x="5027" y="1468"/>
              <a:ext cx="357" cy="202"/>
            </a:xfrm>
            <a:prstGeom prst="rect">
              <a:avLst/>
            </a:prstGeom>
            <a:solidFill>
              <a:srgbClr val="A10051">
                <a:alpha val="65097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" altLang="en-US" sz="1500">
                  <a:solidFill>
                    <a:srgbClr val="000000"/>
                  </a:solidFill>
                  <a:latin typeface="Helvetica" pitchFamily="34" charset="0"/>
                </a:rPr>
                <a:t>55%</a:t>
              </a:r>
            </a:p>
          </p:txBody>
        </p:sp>
        <p:sp>
          <p:nvSpPr>
            <p:cNvPr id="38972" name="Text Box 62"/>
            <p:cNvSpPr txBox="1">
              <a:spLocks noChangeArrowheads="1"/>
            </p:cNvSpPr>
            <p:nvPr/>
          </p:nvSpPr>
          <p:spPr bwMode="auto">
            <a:xfrm>
              <a:off x="2710" y="1464"/>
              <a:ext cx="421" cy="202"/>
            </a:xfrm>
            <a:prstGeom prst="rect">
              <a:avLst/>
            </a:prstGeom>
            <a:solidFill>
              <a:srgbClr val="A10051">
                <a:alpha val="39999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" altLang="en-US" sz="1500">
                  <a:solidFill>
                    <a:srgbClr val="000000"/>
                  </a:solidFill>
                  <a:latin typeface="Helvetica" pitchFamily="34" charset="0"/>
                </a:rPr>
                <a:t>26%</a:t>
              </a:r>
            </a:p>
          </p:txBody>
        </p:sp>
        <p:sp>
          <p:nvSpPr>
            <p:cNvPr id="38973" name="Text Box 63"/>
            <p:cNvSpPr txBox="1">
              <a:spLocks noChangeArrowheads="1"/>
            </p:cNvSpPr>
            <p:nvPr/>
          </p:nvSpPr>
          <p:spPr bwMode="auto">
            <a:xfrm>
              <a:off x="3637" y="1464"/>
              <a:ext cx="389" cy="208"/>
            </a:xfrm>
            <a:prstGeom prst="rect">
              <a:avLst/>
            </a:prstGeom>
            <a:solidFill>
              <a:srgbClr val="A10051">
                <a:alpha val="20000"/>
              </a:srgb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" altLang="en-US" sz="1500">
                  <a:solidFill>
                    <a:srgbClr val="000000"/>
                  </a:solidFill>
                  <a:latin typeface="Helvetica" pitchFamily="34" charset="0"/>
                </a:rPr>
                <a:t>25%</a:t>
              </a:r>
            </a:p>
          </p:txBody>
        </p:sp>
        <p:sp>
          <p:nvSpPr>
            <p:cNvPr id="38974" name="Text Box 64"/>
            <p:cNvSpPr txBox="1">
              <a:spLocks noChangeArrowheads="1"/>
            </p:cNvSpPr>
            <p:nvPr/>
          </p:nvSpPr>
          <p:spPr bwMode="auto">
            <a:xfrm>
              <a:off x="2306" y="1749"/>
              <a:ext cx="357" cy="202"/>
            </a:xfrm>
            <a:prstGeom prst="rect">
              <a:avLst/>
            </a:prstGeom>
            <a:solidFill>
              <a:srgbClr val="A10051">
                <a:alpha val="65097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" altLang="en-US" sz="1500">
                  <a:solidFill>
                    <a:srgbClr val="000000"/>
                  </a:solidFill>
                  <a:latin typeface="Helvetica" pitchFamily="34" charset="0"/>
                </a:rPr>
                <a:t>38%</a:t>
              </a:r>
            </a:p>
          </p:txBody>
        </p:sp>
        <p:sp>
          <p:nvSpPr>
            <p:cNvPr id="38975" name="Text Box 65"/>
            <p:cNvSpPr txBox="1">
              <a:spLocks noChangeArrowheads="1"/>
            </p:cNvSpPr>
            <p:nvPr/>
          </p:nvSpPr>
          <p:spPr bwMode="auto">
            <a:xfrm>
              <a:off x="3190" y="1749"/>
              <a:ext cx="357" cy="202"/>
            </a:xfrm>
            <a:prstGeom prst="rect">
              <a:avLst/>
            </a:prstGeom>
            <a:solidFill>
              <a:srgbClr val="A10051">
                <a:alpha val="39999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" altLang="en-US" sz="1500">
                  <a:solidFill>
                    <a:srgbClr val="000000"/>
                  </a:solidFill>
                  <a:latin typeface="Helvetica" pitchFamily="34" charset="0"/>
                </a:rPr>
                <a:t>12%</a:t>
              </a:r>
            </a:p>
          </p:txBody>
        </p:sp>
        <p:sp>
          <p:nvSpPr>
            <p:cNvPr id="38976" name="Text Box 66"/>
            <p:cNvSpPr txBox="1">
              <a:spLocks noChangeArrowheads="1"/>
            </p:cNvSpPr>
            <p:nvPr/>
          </p:nvSpPr>
          <p:spPr bwMode="auto">
            <a:xfrm>
              <a:off x="4128" y="1749"/>
              <a:ext cx="357" cy="202"/>
            </a:xfrm>
            <a:prstGeom prst="rect">
              <a:avLst/>
            </a:prstGeom>
            <a:solidFill>
              <a:srgbClr val="A1005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" altLang="en-US" sz="1500">
                  <a:solidFill>
                    <a:srgbClr val="FFFFFF"/>
                  </a:solidFill>
                  <a:latin typeface="Helvetica" pitchFamily="34" charset="0"/>
                </a:rPr>
                <a:t>66%</a:t>
              </a:r>
            </a:p>
          </p:txBody>
        </p:sp>
        <p:sp>
          <p:nvSpPr>
            <p:cNvPr id="38977" name="Text Box 67"/>
            <p:cNvSpPr txBox="1">
              <a:spLocks noChangeArrowheads="1"/>
            </p:cNvSpPr>
            <p:nvPr/>
          </p:nvSpPr>
          <p:spPr bwMode="auto">
            <a:xfrm>
              <a:off x="5027" y="1749"/>
              <a:ext cx="357" cy="202"/>
            </a:xfrm>
            <a:prstGeom prst="rect">
              <a:avLst/>
            </a:prstGeom>
            <a:solidFill>
              <a:srgbClr val="A10051">
                <a:alpha val="65097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" altLang="en-US" sz="1500">
                  <a:solidFill>
                    <a:srgbClr val="000000"/>
                  </a:solidFill>
                  <a:latin typeface="Helvetica" pitchFamily="34" charset="0"/>
                </a:rPr>
                <a:t>58%</a:t>
              </a:r>
            </a:p>
          </p:txBody>
        </p:sp>
        <p:sp>
          <p:nvSpPr>
            <p:cNvPr id="38978" name="Text Box 68"/>
            <p:cNvSpPr txBox="1">
              <a:spLocks noChangeArrowheads="1"/>
            </p:cNvSpPr>
            <p:nvPr/>
          </p:nvSpPr>
          <p:spPr bwMode="auto">
            <a:xfrm>
              <a:off x="2754" y="1749"/>
              <a:ext cx="357" cy="202"/>
            </a:xfrm>
            <a:prstGeom prst="rect">
              <a:avLst/>
            </a:prstGeom>
            <a:solidFill>
              <a:srgbClr val="A10051">
                <a:alpha val="39999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" altLang="en-US" sz="1500">
                  <a:solidFill>
                    <a:srgbClr val="000000"/>
                  </a:solidFill>
                  <a:latin typeface="Helvetica" pitchFamily="34" charset="0"/>
                </a:rPr>
                <a:t>29%</a:t>
              </a:r>
            </a:p>
          </p:txBody>
        </p:sp>
        <p:sp>
          <p:nvSpPr>
            <p:cNvPr id="38979" name="Text Box 69"/>
            <p:cNvSpPr txBox="1">
              <a:spLocks noChangeArrowheads="1"/>
            </p:cNvSpPr>
            <p:nvPr/>
          </p:nvSpPr>
          <p:spPr bwMode="auto">
            <a:xfrm>
              <a:off x="2307" y="2056"/>
              <a:ext cx="362" cy="208"/>
            </a:xfrm>
            <a:prstGeom prst="rect">
              <a:avLst/>
            </a:prstGeom>
            <a:solidFill>
              <a:srgbClr val="A10051">
                <a:alpha val="20000"/>
              </a:srgb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" altLang="en-US" sz="1500">
                  <a:solidFill>
                    <a:srgbClr val="000000"/>
                  </a:solidFill>
                  <a:latin typeface="Helvetica" pitchFamily="34" charset="0"/>
                </a:rPr>
                <a:t>7%</a:t>
              </a:r>
            </a:p>
          </p:txBody>
        </p:sp>
        <p:sp>
          <p:nvSpPr>
            <p:cNvPr id="38980" name="Text Box 70"/>
            <p:cNvSpPr txBox="1">
              <a:spLocks noChangeArrowheads="1"/>
            </p:cNvSpPr>
            <p:nvPr/>
          </p:nvSpPr>
          <p:spPr bwMode="auto">
            <a:xfrm>
              <a:off x="1711" y="2052"/>
              <a:ext cx="522" cy="208"/>
            </a:xfrm>
            <a:prstGeom prst="rect">
              <a:avLst/>
            </a:prstGeom>
            <a:solidFill>
              <a:srgbClr val="A10051">
                <a:alpha val="20000"/>
              </a:srgb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" altLang="en-US" sz="1500">
                  <a:solidFill>
                    <a:srgbClr val="000000"/>
                  </a:solidFill>
                  <a:latin typeface="Helvetica" pitchFamily="34" charset="0"/>
                </a:rPr>
                <a:t>5%</a:t>
              </a:r>
            </a:p>
          </p:txBody>
        </p:sp>
        <p:sp>
          <p:nvSpPr>
            <p:cNvPr id="38981" name="Text Box 71"/>
            <p:cNvSpPr txBox="1">
              <a:spLocks noChangeArrowheads="1"/>
            </p:cNvSpPr>
            <p:nvPr/>
          </p:nvSpPr>
          <p:spPr bwMode="auto">
            <a:xfrm>
              <a:off x="3190" y="2056"/>
              <a:ext cx="357" cy="202"/>
            </a:xfrm>
            <a:prstGeom prst="rect">
              <a:avLst/>
            </a:prstGeom>
            <a:solidFill>
              <a:srgbClr val="A10051">
                <a:alpha val="39999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" altLang="en-US" sz="1500">
                  <a:solidFill>
                    <a:srgbClr val="000000"/>
                  </a:solidFill>
                  <a:latin typeface="Helvetica" pitchFamily="34" charset="0"/>
                </a:rPr>
                <a:t>17%</a:t>
              </a:r>
            </a:p>
          </p:txBody>
        </p:sp>
        <p:sp>
          <p:nvSpPr>
            <p:cNvPr id="38982" name="Text Box 72"/>
            <p:cNvSpPr txBox="1">
              <a:spLocks noChangeArrowheads="1"/>
            </p:cNvSpPr>
            <p:nvPr/>
          </p:nvSpPr>
          <p:spPr bwMode="auto">
            <a:xfrm>
              <a:off x="4099" y="2052"/>
              <a:ext cx="393" cy="208"/>
            </a:xfrm>
            <a:prstGeom prst="rect">
              <a:avLst/>
            </a:prstGeom>
            <a:solidFill>
              <a:srgbClr val="A10051">
                <a:alpha val="20000"/>
              </a:srgb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" altLang="en-US" sz="1500">
                  <a:solidFill>
                    <a:srgbClr val="000000"/>
                  </a:solidFill>
                  <a:latin typeface="Helvetica" pitchFamily="34" charset="0"/>
                </a:rPr>
                <a:t>9%</a:t>
              </a:r>
            </a:p>
          </p:txBody>
        </p:sp>
        <p:sp>
          <p:nvSpPr>
            <p:cNvPr id="38983" name="Text Box 73"/>
            <p:cNvSpPr txBox="1">
              <a:spLocks noChangeArrowheads="1"/>
            </p:cNvSpPr>
            <p:nvPr/>
          </p:nvSpPr>
          <p:spPr bwMode="auto">
            <a:xfrm>
              <a:off x="5027" y="2056"/>
              <a:ext cx="357" cy="202"/>
            </a:xfrm>
            <a:prstGeom prst="rect">
              <a:avLst/>
            </a:prstGeom>
            <a:solidFill>
              <a:srgbClr val="A10051">
                <a:alpha val="39999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" altLang="en-US" sz="1500">
                  <a:solidFill>
                    <a:srgbClr val="000000"/>
                  </a:solidFill>
                  <a:latin typeface="Helvetica" pitchFamily="34" charset="0"/>
                </a:rPr>
                <a:t>25%</a:t>
              </a:r>
            </a:p>
          </p:txBody>
        </p:sp>
        <p:sp>
          <p:nvSpPr>
            <p:cNvPr id="38984" name="Text Box 74"/>
            <p:cNvSpPr txBox="1">
              <a:spLocks noChangeArrowheads="1"/>
            </p:cNvSpPr>
            <p:nvPr/>
          </p:nvSpPr>
          <p:spPr bwMode="auto">
            <a:xfrm>
              <a:off x="2751" y="2056"/>
              <a:ext cx="362" cy="208"/>
            </a:xfrm>
            <a:prstGeom prst="rect">
              <a:avLst/>
            </a:prstGeom>
            <a:solidFill>
              <a:srgbClr val="A10051">
                <a:alpha val="20000"/>
              </a:srgb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" altLang="en-US" sz="1500">
                  <a:solidFill>
                    <a:srgbClr val="000000"/>
                  </a:solidFill>
                  <a:latin typeface="Helvetica" pitchFamily="34" charset="0"/>
                </a:rPr>
                <a:t>6%</a:t>
              </a:r>
            </a:p>
          </p:txBody>
        </p:sp>
        <p:sp>
          <p:nvSpPr>
            <p:cNvPr id="38985" name="Text Box 75"/>
            <p:cNvSpPr txBox="1">
              <a:spLocks noChangeArrowheads="1"/>
            </p:cNvSpPr>
            <p:nvPr/>
          </p:nvSpPr>
          <p:spPr bwMode="auto">
            <a:xfrm>
              <a:off x="2306" y="2352"/>
              <a:ext cx="357" cy="202"/>
            </a:xfrm>
            <a:prstGeom prst="rect">
              <a:avLst/>
            </a:prstGeom>
            <a:solidFill>
              <a:srgbClr val="007085">
                <a:alpha val="39999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" altLang="en-US" sz="1500">
                  <a:solidFill>
                    <a:srgbClr val="000000"/>
                  </a:solidFill>
                  <a:latin typeface="Helvetica" pitchFamily="34" charset="0"/>
                </a:rPr>
                <a:t>15%</a:t>
              </a:r>
            </a:p>
          </p:txBody>
        </p:sp>
        <p:sp>
          <p:nvSpPr>
            <p:cNvPr id="38986" name="Text Box 76"/>
            <p:cNvSpPr txBox="1">
              <a:spLocks noChangeArrowheads="1"/>
            </p:cNvSpPr>
            <p:nvPr/>
          </p:nvSpPr>
          <p:spPr bwMode="auto">
            <a:xfrm>
              <a:off x="1711" y="2348"/>
              <a:ext cx="526" cy="202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" altLang="en-US" sz="1500">
                  <a:solidFill>
                    <a:srgbClr val="FFFFFF"/>
                  </a:solidFill>
                  <a:latin typeface="Helvetica" pitchFamily="34" charset="0"/>
                </a:rPr>
                <a:t>75%</a:t>
              </a:r>
            </a:p>
          </p:txBody>
        </p:sp>
        <p:sp>
          <p:nvSpPr>
            <p:cNvPr id="38987" name="Text Box 77"/>
            <p:cNvSpPr txBox="1">
              <a:spLocks noChangeArrowheads="1"/>
            </p:cNvSpPr>
            <p:nvPr/>
          </p:nvSpPr>
          <p:spPr bwMode="auto">
            <a:xfrm>
              <a:off x="4105" y="2348"/>
              <a:ext cx="403" cy="202"/>
            </a:xfrm>
            <a:prstGeom prst="rect">
              <a:avLst/>
            </a:prstGeom>
            <a:solidFill>
              <a:schemeClr val="hlink">
                <a:alpha val="65097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" altLang="en-US" sz="1500">
                  <a:solidFill>
                    <a:srgbClr val="000000"/>
                  </a:solidFill>
                  <a:latin typeface="Helvetica" pitchFamily="34" charset="0"/>
                </a:rPr>
                <a:t>28%</a:t>
              </a:r>
            </a:p>
          </p:txBody>
        </p:sp>
        <p:sp>
          <p:nvSpPr>
            <p:cNvPr id="38988" name="Text Box 78"/>
            <p:cNvSpPr txBox="1">
              <a:spLocks noChangeArrowheads="1"/>
            </p:cNvSpPr>
            <p:nvPr/>
          </p:nvSpPr>
          <p:spPr bwMode="auto">
            <a:xfrm>
              <a:off x="5027" y="2352"/>
              <a:ext cx="357" cy="202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" altLang="en-US" sz="1500">
                  <a:solidFill>
                    <a:srgbClr val="FFFFFF"/>
                  </a:solidFill>
                  <a:latin typeface="Helvetica" pitchFamily="34" charset="0"/>
                </a:rPr>
                <a:t>73%</a:t>
              </a:r>
            </a:p>
          </p:txBody>
        </p:sp>
        <p:sp>
          <p:nvSpPr>
            <p:cNvPr id="38989" name="Text Box 79"/>
            <p:cNvSpPr txBox="1">
              <a:spLocks noChangeArrowheads="1"/>
            </p:cNvSpPr>
            <p:nvPr/>
          </p:nvSpPr>
          <p:spPr bwMode="auto">
            <a:xfrm>
              <a:off x="2754" y="2352"/>
              <a:ext cx="356" cy="202"/>
            </a:xfrm>
            <a:prstGeom prst="rect">
              <a:avLst/>
            </a:prstGeom>
            <a:solidFill>
              <a:srgbClr val="007085">
                <a:alpha val="39999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" altLang="en-US" sz="1500">
                  <a:solidFill>
                    <a:srgbClr val="000000"/>
                  </a:solidFill>
                  <a:latin typeface="Helvetica" pitchFamily="34" charset="0"/>
                </a:rPr>
                <a:t>3%</a:t>
              </a:r>
            </a:p>
          </p:txBody>
        </p:sp>
        <p:sp>
          <p:nvSpPr>
            <p:cNvPr id="38990" name="Text Box 80"/>
            <p:cNvSpPr txBox="1">
              <a:spLocks noChangeArrowheads="1"/>
            </p:cNvSpPr>
            <p:nvPr/>
          </p:nvSpPr>
          <p:spPr bwMode="auto">
            <a:xfrm>
              <a:off x="3625" y="2348"/>
              <a:ext cx="413" cy="202"/>
            </a:xfrm>
            <a:prstGeom prst="rect">
              <a:avLst/>
            </a:prstGeom>
            <a:solidFill>
              <a:schemeClr val="hlink">
                <a:alpha val="65097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" altLang="en-US" sz="1500">
                  <a:solidFill>
                    <a:srgbClr val="000000"/>
                  </a:solidFill>
                  <a:latin typeface="Helvetica" pitchFamily="34" charset="0"/>
                </a:rPr>
                <a:t>22%</a:t>
              </a:r>
            </a:p>
          </p:txBody>
        </p:sp>
        <p:sp>
          <p:nvSpPr>
            <p:cNvPr id="38991" name="Text Box 81"/>
            <p:cNvSpPr txBox="1">
              <a:spLocks noChangeArrowheads="1"/>
            </p:cNvSpPr>
            <p:nvPr/>
          </p:nvSpPr>
          <p:spPr bwMode="auto">
            <a:xfrm>
              <a:off x="2306" y="2632"/>
              <a:ext cx="357" cy="202"/>
            </a:xfrm>
            <a:prstGeom prst="rect">
              <a:avLst/>
            </a:prstGeom>
            <a:solidFill>
              <a:schemeClr val="hlink">
                <a:alpha val="65097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" altLang="en-US" sz="1500">
                  <a:solidFill>
                    <a:srgbClr val="000000"/>
                  </a:solidFill>
                  <a:latin typeface="Helvetica" pitchFamily="34" charset="0"/>
                </a:rPr>
                <a:t>23%</a:t>
              </a:r>
            </a:p>
          </p:txBody>
        </p:sp>
        <p:sp>
          <p:nvSpPr>
            <p:cNvPr id="38992" name="Text Box 82"/>
            <p:cNvSpPr txBox="1">
              <a:spLocks noChangeArrowheads="1"/>
            </p:cNvSpPr>
            <p:nvPr/>
          </p:nvSpPr>
          <p:spPr bwMode="auto">
            <a:xfrm>
              <a:off x="1711" y="2628"/>
              <a:ext cx="529" cy="202"/>
            </a:xfrm>
            <a:prstGeom prst="rect">
              <a:avLst/>
            </a:prstGeom>
            <a:solidFill>
              <a:schemeClr val="hlink">
                <a:alpha val="65097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" altLang="en-US" sz="1500">
                  <a:solidFill>
                    <a:srgbClr val="000000"/>
                  </a:solidFill>
                  <a:latin typeface="Helvetica" pitchFamily="34" charset="0"/>
                </a:rPr>
                <a:t>40%</a:t>
              </a:r>
            </a:p>
          </p:txBody>
        </p:sp>
        <p:sp>
          <p:nvSpPr>
            <p:cNvPr id="38993" name="Text Box 83"/>
            <p:cNvSpPr txBox="1">
              <a:spLocks noChangeArrowheads="1"/>
            </p:cNvSpPr>
            <p:nvPr/>
          </p:nvSpPr>
          <p:spPr bwMode="auto">
            <a:xfrm>
              <a:off x="3190" y="2632"/>
              <a:ext cx="357" cy="202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" altLang="en-US" sz="1500">
                  <a:solidFill>
                    <a:srgbClr val="FFFFFF"/>
                  </a:solidFill>
                  <a:latin typeface="Helvetica" pitchFamily="34" charset="0"/>
                </a:rPr>
                <a:t>55%</a:t>
              </a:r>
              <a:endParaRPr lang="en-GB" altLang="en-US" sz="1500">
                <a:solidFill>
                  <a:srgbClr val="000000"/>
                </a:solidFill>
                <a:latin typeface="Helvetica" pitchFamily="34" charset="0"/>
              </a:endParaRPr>
            </a:p>
          </p:txBody>
        </p:sp>
        <p:sp>
          <p:nvSpPr>
            <p:cNvPr id="38994" name="Text Box 84"/>
            <p:cNvSpPr txBox="1">
              <a:spLocks noChangeArrowheads="1"/>
            </p:cNvSpPr>
            <p:nvPr/>
          </p:nvSpPr>
          <p:spPr bwMode="auto">
            <a:xfrm>
              <a:off x="5015" y="2628"/>
              <a:ext cx="380" cy="202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" altLang="en-US" sz="1500">
                  <a:solidFill>
                    <a:srgbClr val="FFFFFF"/>
                  </a:solidFill>
                  <a:latin typeface="Helvetica" pitchFamily="34" charset="0"/>
                </a:rPr>
                <a:t>84%</a:t>
              </a:r>
            </a:p>
          </p:txBody>
        </p:sp>
        <p:sp>
          <p:nvSpPr>
            <p:cNvPr id="38995" name="Text Box 85"/>
            <p:cNvSpPr txBox="1">
              <a:spLocks noChangeArrowheads="1"/>
            </p:cNvSpPr>
            <p:nvPr/>
          </p:nvSpPr>
          <p:spPr bwMode="auto">
            <a:xfrm>
              <a:off x="2754" y="2632"/>
              <a:ext cx="357" cy="202"/>
            </a:xfrm>
            <a:prstGeom prst="rect">
              <a:avLst/>
            </a:prstGeom>
            <a:solidFill>
              <a:schemeClr val="hlink">
                <a:alpha val="65097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" altLang="en-US" sz="1500">
                  <a:solidFill>
                    <a:srgbClr val="000000"/>
                  </a:solidFill>
                  <a:latin typeface="Helvetica" pitchFamily="34" charset="0"/>
                </a:rPr>
                <a:t>43%</a:t>
              </a:r>
            </a:p>
          </p:txBody>
        </p:sp>
        <p:sp>
          <p:nvSpPr>
            <p:cNvPr id="38996" name="Text Box 86"/>
            <p:cNvSpPr txBox="1">
              <a:spLocks noChangeArrowheads="1"/>
            </p:cNvSpPr>
            <p:nvPr/>
          </p:nvSpPr>
          <p:spPr bwMode="auto">
            <a:xfrm>
              <a:off x="2306" y="2899"/>
              <a:ext cx="357" cy="202"/>
            </a:xfrm>
            <a:prstGeom prst="rect">
              <a:avLst/>
            </a:prstGeom>
            <a:solidFill>
              <a:schemeClr val="hlink">
                <a:alpha val="65097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" altLang="en-US" sz="1500">
                  <a:solidFill>
                    <a:srgbClr val="000000"/>
                  </a:solidFill>
                  <a:latin typeface="Helvetica" pitchFamily="34" charset="0"/>
                </a:rPr>
                <a:t>46%</a:t>
              </a:r>
              <a:endParaRPr lang="en-GB" altLang="en-US" sz="1500">
                <a:solidFill>
                  <a:srgbClr val="F3FDFF"/>
                </a:solidFill>
                <a:latin typeface="Helvetica" pitchFamily="34" charset="0"/>
              </a:endParaRPr>
            </a:p>
          </p:txBody>
        </p:sp>
        <p:sp>
          <p:nvSpPr>
            <p:cNvPr id="38997" name="Text Box 87"/>
            <p:cNvSpPr txBox="1">
              <a:spLocks noChangeArrowheads="1"/>
            </p:cNvSpPr>
            <p:nvPr/>
          </p:nvSpPr>
          <p:spPr bwMode="auto">
            <a:xfrm>
              <a:off x="1711" y="2895"/>
              <a:ext cx="529" cy="202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" altLang="en-US" sz="1500">
                  <a:solidFill>
                    <a:srgbClr val="F3FDFF"/>
                  </a:solidFill>
                  <a:latin typeface="Helvetica" pitchFamily="34" charset="0"/>
                </a:rPr>
                <a:t>70%</a:t>
              </a:r>
            </a:p>
          </p:txBody>
        </p:sp>
        <p:sp>
          <p:nvSpPr>
            <p:cNvPr id="38998" name="Text Box 88"/>
            <p:cNvSpPr txBox="1">
              <a:spLocks noChangeArrowheads="1"/>
            </p:cNvSpPr>
            <p:nvPr/>
          </p:nvSpPr>
          <p:spPr bwMode="auto">
            <a:xfrm>
              <a:off x="3185" y="2899"/>
              <a:ext cx="357" cy="202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" altLang="en-US" sz="1500">
                  <a:solidFill>
                    <a:srgbClr val="F3FDFF"/>
                  </a:solidFill>
                  <a:latin typeface="Helvetica" pitchFamily="34" charset="0"/>
                </a:rPr>
                <a:t>66%</a:t>
              </a:r>
            </a:p>
          </p:txBody>
        </p:sp>
        <p:sp>
          <p:nvSpPr>
            <p:cNvPr id="38999" name="Text Box 89"/>
            <p:cNvSpPr txBox="1">
              <a:spLocks noChangeArrowheads="1"/>
            </p:cNvSpPr>
            <p:nvPr/>
          </p:nvSpPr>
          <p:spPr bwMode="auto">
            <a:xfrm>
              <a:off x="2754" y="2899"/>
              <a:ext cx="357" cy="202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" altLang="en-US" sz="1500">
                  <a:solidFill>
                    <a:srgbClr val="F3FDFF"/>
                  </a:solidFill>
                  <a:latin typeface="Helvetica" pitchFamily="34" charset="0"/>
                </a:rPr>
                <a:t>57%</a:t>
              </a:r>
            </a:p>
          </p:txBody>
        </p:sp>
        <p:sp>
          <p:nvSpPr>
            <p:cNvPr id="39000" name="Text Box 90"/>
            <p:cNvSpPr txBox="1">
              <a:spLocks noChangeArrowheads="1"/>
            </p:cNvSpPr>
            <p:nvPr/>
          </p:nvSpPr>
          <p:spPr bwMode="auto">
            <a:xfrm>
              <a:off x="3625" y="2895"/>
              <a:ext cx="413" cy="202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" altLang="en-US" sz="1500">
                  <a:solidFill>
                    <a:srgbClr val="F3FDFF"/>
                  </a:solidFill>
                  <a:latin typeface="Helvetica" pitchFamily="34" charset="0"/>
                </a:rPr>
                <a:t>51%</a:t>
              </a:r>
            </a:p>
          </p:txBody>
        </p:sp>
        <p:sp>
          <p:nvSpPr>
            <p:cNvPr id="39001" name="Text Box 91"/>
            <p:cNvSpPr txBox="1">
              <a:spLocks noChangeArrowheads="1"/>
            </p:cNvSpPr>
            <p:nvPr/>
          </p:nvSpPr>
          <p:spPr bwMode="auto">
            <a:xfrm>
              <a:off x="5007" y="2895"/>
              <a:ext cx="397" cy="202"/>
            </a:xfrm>
            <a:prstGeom prst="rect">
              <a:avLst/>
            </a:prstGeom>
            <a:solidFill>
              <a:schemeClr val="hlink">
                <a:alpha val="65097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" altLang="en-US" sz="1500">
                  <a:solidFill>
                    <a:srgbClr val="000000"/>
                  </a:solidFill>
                  <a:latin typeface="Helvetica" pitchFamily="34" charset="0"/>
                </a:rPr>
                <a:t>48%</a:t>
              </a:r>
            </a:p>
          </p:txBody>
        </p:sp>
        <p:sp>
          <p:nvSpPr>
            <p:cNvPr id="39002" name="Text Box 92"/>
            <p:cNvSpPr txBox="1">
              <a:spLocks noChangeArrowheads="1"/>
            </p:cNvSpPr>
            <p:nvPr/>
          </p:nvSpPr>
          <p:spPr bwMode="auto">
            <a:xfrm>
              <a:off x="5001" y="245"/>
              <a:ext cx="409" cy="202"/>
            </a:xfrm>
            <a:prstGeom prst="rect">
              <a:avLst/>
            </a:prstGeom>
            <a:solidFill>
              <a:schemeClr val="hlink">
                <a:alpha val="65097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" altLang="en-US" sz="1500">
                  <a:solidFill>
                    <a:srgbClr val="000000"/>
                  </a:solidFill>
                  <a:latin typeface="Helvetica" pitchFamily="34" charset="0"/>
                </a:rPr>
                <a:t>32%</a:t>
              </a:r>
            </a:p>
          </p:txBody>
        </p:sp>
        <p:sp>
          <p:nvSpPr>
            <p:cNvPr id="39003" name="Text Box 93"/>
            <p:cNvSpPr txBox="1">
              <a:spLocks noChangeArrowheads="1"/>
            </p:cNvSpPr>
            <p:nvPr/>
          </p:nvSpPr>
          <p:spPr bwMode="auto">
            <a:xfrm>
              <a:off x="5027" y="851"/>
              <a:ext cx="357" cy="202"/>
            </a:xfrm>
            <a:prstGeom prst="rect">
              <a:avLst/>
            </a:prstGeom>
            <a:solidFill>
              <a:srgbClr val="007085">
                <a:alpha val="39999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" altLang="en-US" sz="1500">
                  <a:solidFill>
                    <a:srgbClr val="000000"/>
                  </a:solidFill>
                  <a:latin typeface="Helvetica" pitchFamily="34" charset="0"/>
                </a:rPr>
                <a:t>10%</a:t>
              </a:r>
            </a:p>
          </p:txBody>
        </p:sp>
        <p:sp>
          <p:nvSpPr>
            <p:cNvPr id="39004" name="Text Box 94"/>
            <p:cNvSpPr txBox="1">
              <a:spLocks noChangeArrowheads="1"/>
            </p:cNvSpPr>
            <p:nvPr/>
          </p:nvSpPr>
          <p:spPr bwMode="auto">
            <a:xfrm>
              <a:off x="3633" y="1745"/>
              <a:ext cx="397" cy="208"/>
            </a:xfrm>
            <a:prstGeom prst="rect">
              <a:avLst/>
            </a:prstGeom>
            <a:solidFill>
              <a:srgbClr val="A10051">
                <a:alpha val="20000"/>
              </a:srgb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" altLang="en-US" sz="1500">
                  <a:solidFill>
                    <a:srgbClr val="000000"/>
                  </a:solidFill>
                  <a:latin typeface="Helvetica" pitchFamily="34" charset="0"/>
                </a:rPr>
                <a:t>7%</a:t>
              </a:r>
            </a:p>
          </p:txBody>
        </p:sp>
        <p:sp>
          <p:nvSpPr>
            <p:cNvPr id="39005" name="Text Box 95"/>
            <p:cNvSpPr txBox="1">
              <a:spLocks noChangeArrowheads="1"/>
            </p:cNvSpPr>
            <p:nvPr/>
          </p:nvSpPr>
          <p:spPr bwMode="auto">
            <a:xfrm>
              <a:off x="3633" y="2052"/>
              <a:ext cx="397" cy="208"/>
            </a:xfrm>
            <a:prstGeom prst="rect">
              <a:avLst/>
            </a:prstGeom>
            <a:solidFill>
              <a:srgbClr val="A10051">
                <a:alpha val="20000"/>
              </a:srgb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" altLang="en-US" sz="1500">
                  <a:solidFill>
                    <a:srgbClr val="000000"/>
                  </a:solidFill>
                  <a:latin typeface="Helvetica" pitchFamily="34" charset="0"/>
                </a:rPr>
                <a:t>4%</a:t>
              </a:r>
            </a:p>
          </p:txBody>
        </p:sp>
        <p:sp>
          <p:nvSpPr>
            <p:cNvPr id="39006" name="Text Box 96"/>
            <p:cNvSpPr txBox="1">
              <a:spLocks noChangeArrowheads="1"/>
            </p:cNvSpPr>
            <p:nvPr/>
          </p:nvSpPr>
          <p:spPr bwMode="auto">
            <a:xfrm>
              <a:off x="1711" y="847"/>
              <a:ext cx="513" cy="20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" altLang="en-US" sz="1500">
                  <a:solidFill>
                    <a:srgbClr val="000000"/>
                  </a:solidFill>
                  <a:latin typeface="Helvetica" pitchFamily="34" charset="0"/>
                </a:rPr>
                <a:t>0%</a:t>
              </a:r>
            </a:p>
          </p:txBody>
        </p:sp>
        <p:sp>
          <p:nvSpPr>
            <p:cNvPr id="39007" name="Text Box 97"/>
            <p:cNvSpPr txBox="1">
              <a:spLocks noChangeArrowheads="1"/>
            </p:cNvSpPr>
            <p:nvPr/>
          </p:nvSpPr>
          <p:spPr bwMode="auto">
            <a:xfrm>
              <a:off x="1711" y="1166"/>
              <a:ext cx="507" cy="20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" altLang="en-US" sz="1500">
                  <a:solidFill>
                    <a:srgbClr val="000000"/>
                  </a:solidFill>
                  <a:latin typeface="Helvetica" pitchFamily="34" charset="0"/>
                </a:rPr>
                <a:t>0%</a:t>
              </a:r>
            </a:p>
          </p:txBody>
        </p:sp>
        <p:sp>
          <p:nvSpPr>
            <p:cNvPr id="39008" name="Text Box 98"/>
            <p:cNvSpPr txBox="1">
              <a:spLocks noChangeArrowheads="1"/>
            </p:cNvSpPr>
            <p:nvPr/>
          </p:nvSpPr>
          <p:spPr bwMode="auto">
            <a:xfrm>
              <a:off x="1711" y="1745"/>
              <a:ext cx="515" cy="20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" altLang="en-US" sz="1500">
                  <a:solidFill>
                    <a:srgbClr val="000000"/>
                  </a:solidFill>
                  <a:latin typeface="Helvetica" pitchFamily="34" charset="0"/>
                </a:rPr>
                <a:t>0%</a:t>
              </a:r>
            </a:p>
          </p:txBody>
        </p:sp>
        <p:sp>
          <p:nvSpPr>
            <p:cNvPr id="39009" name="Text Box 99"/>
            <p:cNvSpPr txBox="1">
              <a:spLocks noChangeArrowheads="1"/>
            </p:cNvSpPr>
            <p:nvPr/>
          </p:nvSpPr>
          <p:spPr bwMode="auto">
            <a:xfrm>
              <a:off x="3613" y="847"/>
              <a:ext cx="430" cy="20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" altLang="en-US" sz="1500">
                  <a:solidFill>
                    <a:srgbClr val="000000"/>
                  </a:solidFill>
                  <a:latin typeface="Helvetica" pitchFamily="34" charset="0"/>
                </a:rPr>
                <a:t>0%</a:t>
              </a:r>
            </a:p>
          </p:txBody>
        </p:sp>
        <p:sp>
          <p:nvSpPr>
            <p:cNvPr id="39010" name="Text Box 100"/>
            <p:cNvSpPr txBox="1">
              <a:spLocks noChangeArrowheads="1"/>
            </p:cNvSpPr>
            <p:nvPr/>
          </p:nvSpPr>
          <p:spPr bwMode="auto">
            <a:xfrm>
              <a:off x="3179" y="2348"/>
              <a:ext cx="380" cy="20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" altLang="en-US" sz="1500">
                  <a:solidFill>
                    <a:srgbClr val="000000"/>
                  </a:solidFill>
                  <a:latin typeface="Helvetica" pitchFamily="34" charset="0"/>
                </a:rPr>
                <a:t>0%</a:t>
              </a:r>
            </a:p>
          </p:txBody>
        </p:sp>
        <p:sp>
          <p:nvSpPr>
            <p:cNvPr id="39011" name="Text Box 101"/>
            <p:cNvSpPr txBox="1">
              <a:spLocks noChangeArrowheads="1"/>
            </p:cNvSpPr>
            <p:nvPr/>
          </p:nvSpPr>
          <p:spPr bwMode="auto">
            <a:xfrm>
              <a:off x="4127" y="2895"/>
              <a:ext cx="367" cy="202"/>
            </a:xfrm>
            <a:prstGeom prst="rect">
              <a:avLst/>
            </a:prstGeom>
            <a:solidFill>
              <a:schemeClr val="hlink">
                <a:alpha val="65097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" altLang="en-US" sz="1500">
                  <a:solidFill>
                    <a:srgbClr val="000000"/>
                  </a:solidFill>
                  <a:latin typeface="Helvetica" pitchFamily="34" charset="0"/>
                </a:rPr>
                <a:t>20%</a:t>
              </a:r>
            </a:p>
          </p:txBody>
        </p:sp>
        <p:sp>
          <p:nvSpPr>
            <p:cNvPr id="39012" name="Text Box 102"/>
            <p:cNvSpPr txBox="1">
              <a:spLocks noChangeArrowheads="1"/>
            </p:cNvSpPr>
            <p:nvPr/>
          </p:nvSpPr>
          <p:spPr bwMode="auto">
            <a:xfrm>
              <a:off x="4542" y="542"/>
              <a:ext cx="417" cy="202"/>
            </a:xfrm>
            <a:prstGeom prst="rect">
              <a:avLst/>
            </a:prstGeom>
            <a:solidFill>
              <a:srgbClr val="007085">
                <a:alpha val="39999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" altLang="en-US" sz="1500">
                  <a:solidFill>
                    <a:srgbClr val="000000"/>
                  </a:solidFill>
                  <a:latin typeface="Helvetica" pitchFamily="34" charset="0"/>
                </a:rPr>
                <a:t>8 %</a:t>
              </a:r>
            </a:p>
          </p:txBody>
        </p:sp>
        <p:sp>
          <p:nvSpPr>
            <p:cNvPr id="39013" name="Text Box 103"/>
            <p:cNvSpPr txBox="1">
              <a:spLocks noChangeArrowheads="1"/>
            </p:cNvSpPr>
            <p:nvPr/>
          </p:nvSpPr>
          <p:spPr bwMode="auto">
            <a:xfrm>
              <a:off x="4545" y="1166"/>
              <a:ext cx="403" cy="20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" altLang="en-US" sz="1500">
                  <a:solidFill>
                    <a:srgbClr val="000000"/>
                  </a:solidFill>
                  <a:latin typeface="Helvetica" pitchFamily="34" charset="0"/>
                </a:rPr>
                <a:t>0%</a:t>
              </a:r>
            </a:p>
          </p:txBody>
        </p:sp>
        <p:sp>
          <p:nvSpPr>
            <p:cNvPr id="39014" name="Text Box 104"/>
            <p:cNvSpPr txBox="1">
              <a:spLocks noChangeArrowheads="1"/>
            </p:cNvSpPr>
            <p:nvPr/>
          </p:nvSpPr>
          <p:spPr bwMode="auto">
            <a:xfrm>
              <a:off x="4568" y="1468"/>
              <a:ext cx="357" cy="202"/>
            </a:xfrm>
            <a:prstGeom prst="rect">
              <a:avLst/>
            </a:prstGeom>
            <a:solidFill>
              <a:srgbClr val="A10051">
                <a:alpha val="39999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" altLang="en-US" sz="1500">
                  <a:solidFill>
                    <a:srgbClr val="000000"/>
                  </a:solidFill>
                  <a:latin typeface="Helvetica" pitchFamily="34" charset="0"/>
                </a:rPr>
                <a:t>29%</a:t>
              </a:r>
            </a:p>
          </p:txBody>
        </p:sp>
        <p:sp>
          <p:nvSpPr>
            <p:cNvPr id="39015" name="Text Box 105"/>
            <p:cNvSpPr txBox="1">
              <a:spLocks noChangeArrowheads="1"/>
            </p:cNvSpPr>
            <p:nvPr/>
          </p:nvSpPr>
          <p:spPr bwMode="auto">
            <a:xfrm>
              <a:off x="4568" y="1749"/>
              <a:ext cx="357" cy="202"/>
            </a:xfrm>
            <a:prstGeom prst="rect">
              <a:avLst/>
            </a:prstGeom>
            <a:solidFill>
              <a:srgbClr val="A10051">
                <a:alpha val="65097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" altLang="en-US" sz="1500">
                  <a:solidFill>
                    <a:srgbClr val="000000"/>
                  </a:solidFill>
                  <a:latin typeface="Helvetica" pitchFamily="34" charset="0"/>
                </a:rPr>
                <a:t>32 %</a:t>
              </a:r>
            </a:p>
          </p:txBody>
        </p:sp>
        <p:sp>
          <p:nvSpPr>
            <p:cNvPr id="39016" name="Text Box 106"/>
            <p:cNvSpPr txBox="1">
              <a:spLocks noChangeArrowheads="1"/>
            </p:cNvSpPr>
            <p:nvPr/>
          </p:nvSpPr>
          <p:spPr bwMode="auto">
            <a:xfrm>
              <a:off x="4545" y="2052"/>
              <a:ext cx="403" cy="20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" altLang="en-US" sz="1500">
                  <a:solidFill>
                    <a:srgbClr val="000000"/>
                  </a:solidFill>
                  <a:latin typeface="Helvetica" pitchFamily="34" charset="0"/>
                </a:rPr>
                <a:t>0%</a:t>
              </a:r>
            </a:p>
          </p:txBody>
        </p:sp>
        <p:sp>
          <p:nvSpPr>
            <p:cNvPr id="39017" name="Text Box 107"/>
            <p:cNvSpPr txBox="1">
              <a:spLocks noChangeArrowheads="1"/>
            </p:cNvSpPr>
            <p:nvPr/>
          </p:nvSpPr>
          <p:spPr bwMode="auto">
            <a:xfrm>
              <a:off x="4537" y="2628"/>
              <a:ext cx="420" cy="202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" altLang="en-US" sz="1500">
                  <a:solidFill>
                    <a:srgbClr val="FFFFFF"/>
                  </a:solidFill>
                  <a:latin typeface="Helvetica" pitchFamily="34" charset="0"/>
                </a:rPr>
                <a:t>63%</a:t>
              </a:r>
            </a:p>
          </p:txBody>
        </p:sp>
        <p:sp>
          <p:nvSpPr>
            <p:cNvPr id="39018" name="Text Box 108"/>
            <p:cNvSpPr txBox="1">
              <a:spLocks noChangeArrowheads="1"/>
            </p:cNvSpPr>
            <p:nvPr/>
          </p:nvSpPr>
          <p:spPr bwMode="auto">
            <a:xfrm>
              <a:off x="4537" y="2895"/>
              <a:ext cx="427" cy="202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" altLang="en-US" sz="1500">
                  <a:solidFill>
                    <a:srgbClr val="F3FDFF"/>
                  </a:solidFill>
                  <a:latin typeface="Helvetica" pitchFamily="34" charset="0"/>
                </a:rPr>
                <a:t>55 %</a:t>
              </a:r>
            </a:p>
          </p:txBody>
        </p:sp>
        <p:sp>
          <p:nvSpPr>
            <p:cNvPr id="39019" name="Text Box 109"/>
            <p:cNvSpPr txBox="1">
              <a:spLocks noChangeArrowheads="1"/>
            </p:cNvSpPr>
            <p:nvPr/>
          </p:nvSpPr>
          <p:spPr bwMode="auto">
            <a:xfrm>
              <a:off x="4545" y="245"/>
              <a:ext cx="409" cy="202"/>
            </a:xfrm>
            <a:prstGeom prst="rect">
              <a:avLst/>
            </a:prstGeom>
            <a:solidFill>
              <a:schemeClr val="hlink">
                <a:alpha val="65097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" altLang="en-US" sz="1500">
                  <a:solidFill>
                    <a:srgbClr val="000000"/>
                  </a:solidFill>
                  <a:latin typeface="Helvetica" pitchFamily="34" charset="0"/>
                </a:rPr>
                <a:t>3 4 %</a:t>
              </a:r>
            </a:p>
          </p:txBody>
        </p:sp>
        <p:sp>
          <p:nvSpPr>
            <p:cNvPr id="39020" name="Text Box 110"/>
            <p:cNvSpPr txBox="1">
              <a:spLocks noChangeArrowheads="1"/>
            </p:cNvSpPr>
            <p:nvPr/>
          </p:nvSpPr>
          <p:spPr bwMode="auto">
            <a:xfrm>
              <a:off x="4547" y="847"/>
              <a:ext cx="415" cy="202"/>
            </a:xfrm>
            <a:prstGeom prst="rect">
              <a:avLst/>
            </a:prstGeom>
            <a:solidFill>
              <a:srgbClr val="007085">
                <a:alpha val="39999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" altLang="en-US" sz="1500">
                  <a:solidFill>
                    <a:srgbClr val="000000"/>
                  </a:solidFill>
                  <a:latin typeface="Helvetica" pitchFamily="34" charset="0"/>
                </a:rPr>
                <a:t>3%</a:t>
              </a:r>
            </a:p>
          </p:txBody>
        </p:sp>
      </p:grpSp>
      <p:sp>
        <p:nvSpPr>
          <p:cNvPr id="38917" name="TextBox 107"/>
          <p:cNvSpPr txBox="1">
            <a:spLocks noChangeArrowheads="1"/>
          </p:cNvSpPr>
          <p:nvPr/>
        </p:nvSpPr>
        <p:spPr bwMode="auto">
          <a:xfrm>
            <a:off x="262731" y="231536"/>
            <a:ext cx="850106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" altLang="en-US" sz="32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Rare bleeding disorders</a:t>
            </a:r>
          </a:p>
        </p:txBody>
      </p:sp>
    </p:spTree>
    <p:extLst>
      <p:ext uri="{BB962C8B-B14F-4D97-AF65-F5344CB8AC3E}">
        <p14:creationId xmlns:p14="http://schemas.microsoft.com/office/powerpoint/2010/main" val="3071241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/>
          </p:cNvSpPr>
          <p:nvPr>
            <p:ph type="title" idx="4294967295"/>
          </p:nvPr>
        </p:nvSpPr>
        <p:spPr>
          <a:xfrm>
            <a:off x="539750" y="115888"/>
            <a:ext cx="8147050" cy="598487"/>
          </a:xfrm>
        </p:spPr>
        <p:txBody>
          <a:bodyPr/>
          <a:lstStyle/>
          <a:p>
            <a:r>
              <a:rPr lang="en-US" altLang="en-US" sz="3200" dirty="0"/>
              <a:t/>
            </a:r>
            <a:br>
              <a:rPr lang="en-US" altLang="en-US" sz="3200" dirty="0"/>
            </a:br>
            <a:r>
              <a:rPr lang="en-US" altLang="en-US" sz="3200" dirty="0"/>
              <a:t/>
            </a:r>
            <a:br>
              <a:rPr lang="en-US" altLang="en-US" sz="3200" dirty="0"/>
            </a:br>
            <a:r>
              <a:rPr lang="en-US" altLang="en-US" sz="3200" dirty="0"/>
              <a:t/>
            </a:r>
            <a:br>
              <a:rPr lang="en-US" altLang="en-US" sz="3200" dirty="0"/>
            </a:br>
            <a:r>
              <a:rPr lang="en" altLang="en-US" sz="3200" dirty="0"/>
              <a:t> </a:t>
            </a:r>
            <a:r>
              <a:rPr lang="en-US" altLang="en-US" sz="3200" dirty="0"/>
              <a:t/>
            </a:r>
            <a:br>
              <a:rPr lang="en-US" altLang="en-US" sz="3200" dirty="0"/>
            </a:br>
            <a:r>
              <a:rPr lang="en" altLang="en-US" sz="32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Rare bleeding disorders</a:t>
            </a:r>
            <a:r>
              <a:rPr lang="en-US" altLang="en-US" sz="32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/>
            </a:r>
            <a:br>
              <a:rPr lang="en-US" altLang="en-US" sz="32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</a:br>
            <a:r>
              <a:rPr lang="en-US" altLang="en-US" sz="32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/>
            </a:r>
            <a:br>
              <a:rPr lang="en-US" altLang="en-US" sz="32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</a:br>
            <a:r>
              <a:rPr lang="en-US" altLang="en-US" dirty="0"/>
              <a:t/>
            </a:r>
            <a:br>
              <a:rPr lang="en-US" altLang="en-US" dirty="0"/>
            </a:br>
            <a:endParaRPr lang="en-US" altLang="en-US" dirty="0"/>
          </a:p>
        </p:txBody>
      </p:sp>
      <p:sp>
        <p:nvSpPr>
          <p:cNvPr id="39939" name="Content Placeholder 2"/>
          <p:cNvSpPr>
            <a:spLocks noGrp="1"/>
          </p:cNvSpPr>
          <p:nvPr>
            <p:ph idx="4294967295"/>
          </p:nvPr>
        </p:nvSpPr>
        <p:spPr>
          <a:xfrm>
            <a:off x="285750" y="1214438"/>
            <a:ext cx="8229600" cy="5454650"/>
          </a:xfrm>
        </p:spPr>
        <p:txBody>
          <a:bodyPr/>
          <a:lstStyle/>
          <a:p>
            <a:pPr>
              <a:buFontTx/>
              <a:buNone/>
            </a:pPr>
            <a:r>
              <a:rPr lang="en" altLang="en-US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  </a:t>
            </a:r>
            <a:r>
              <a:rPr lang="en" altLang="en-US" sz="240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Diagnosis</a:t>
            </a:r>
          </a:p>
          <a:p>
            <a:r>
              <a:rPr lang="en" altLang="en-US" sz="240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Personal history (positive bleeding history)</a:t>
            </a:r>
          </a:p>
          <a:p>
            <a:r>
              <a:rPr lang="en" altLang="en-US" sz="240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Family history (bleeding in close relatives)</a:t>
            </a:r>
          </a:p>
          <a:p>
            <a:r>
              <a:rPr lang="en" altLang="en-US" sz="240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Clinical examination</a:t>
            </a:r>
          </a:p>
          <a:p>
            <a:r>
              <a:rPr lang="en" altLang="en-US" sz="240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Laboratory tests:</a:t>
            </a:r>
          </a:p>
          <a:p>
            <a:pPr>
              <a:buFont typeface="Wingdings" pitchFamily="2" charset="2"/>
              <a:buChar char="ü"/>
            </a:pPr>
            <a:r>
              <a:rPr lang="en" altLang="en-US" sz="2400" b="1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Screening tests </a:t>
            </a:r>
            <a:r>
              <a:rPr lang="en" altLang="en-US" sz="240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:</a:t>
            </a:r>
          </a:p>
          <a:p>
            <a:pPr>
              <a:buFontTx/>
              <a:buNone/>
            </a:pPr>
            <a:r>
              <a:rPr lang="en" altLang="en-US" sz="240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aPTT : FVIII, FIX, FXI, FXII (do not bleed)</a:t>
            </a:r>
          </a:p>
          <a:p>
            <a:pPr>
              <a:buFontTx/>
              <a:buNone/>
            </a:pPr>
            <a:r>
              <a:rPr lang="en" altLang="en-US" sz="240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PT: FVII (may also be FII, FV, FX)</a:t>
            </a:r>
          </a:p>
          <a:p>
            <a:pPr>
              <a:buFontTx/>
              <a:buNone/>
            </a:pPr>
            <a:r>
              <a:rPr lang="en" altLang="en-US" sz="240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aPTT, PT: FII, FV, FX, fibrinogen</a:t>
            </a:r>
          </a:p>
          <a:p>
            <a:pPr>
              <a:buFont typeface="Wingdings" pitchFamily="2" charset="2"/>
              <a:buChar char="ü"/>
            </a:pPr>
            <a:r>
              <a:rPr lang="en" altLang="en-US" sz="2400" b="1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Tests that confirm the diagnosis </a:t>
            </a:r>
            <a:r>
              <a:rPr lang="en" altLang="en-US" sz="240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: Act and Ag FII, FV, FVII,</a:t>
            </a:r>
            <a:r>
              <a:rPr lang="en" altLang="en-US" sz="2400" b="1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en" altLang="en-US" sz="240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FX, FXI, FXII, FXIII (bleeding, hemostasis screening tests are normal)</a:t>
            </a:r>
          </a:p>
        </p:txBody>
      </p:sp>
    </p:spTree>
    <p:extLst>
      <p:ext uri="{BB962C8B-B14F-4D97-AF65-F5344CB8AC3E}">
        <p14:creationId xmlns:p14="http://schemas.microsoft.com/office/powerpoint/2010/main" val="1279830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421481" y="188640"/>
            <a:ext cx="8229600" cy="738336"/>
          </a:xfrm>
        </p:spPr>
        <p:txBody>
          <a:bodyPr/>
          <a:lstStyle/>
          <a:p>
            <a:pPr eaLnBrk="1" hangingPunct="1"/>
            <a:r>
              <a:rPr lang="en" altLang="en-US" sz="28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/>
            </a:r>
            <a:br>
              <a:rPr lang="en" altLang="en-US" sz="28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</a:br>
            <a:r>
              <a:rPr lang="en" altLang="en-US" sz="32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Rare </a:t>
            </a:r>
            <a:r>
              <a:rPr lang="en" altLang="en-US" sz="32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bleeding </a:t>
            </a:r>
            <a:r>
              <a:rPr lang="en" altLang="en-US" sz="32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disorders</a:t>
            </a:r>
            <a:r>
              <a:rPr lang="en-US" altLang="en-US" sz="32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/>
            </a:r>
            <a:br>
              <a:rPr lang="en-US" altLang="en-US" sz="32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</a:br>
            <a:endParaRPr lang="en" altLang="en-US" sz="32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</p:txBody>
      </p:sp>
      <p:graphicFrame>
        <p:nvGraphicFramePr>
          <p:cNvPr id="41987" name="Group 3"/>
          <p:cNvGraphicFramePr>
            <a:graphicFrameLocks noGrp="1"/>
          </p:cNvGraphicFramePr>
          <p:nvPr>
            <p:ph idx="4294967295"/>
          </p:nvPr>
        </p:nvGraphicFramePr>
        <p:xfrm>
          <a:off x="0" y="1214438"/>
          <a:ext cx="9072563" cy="4822827"/>
        </p:xfrm>
        <a:graphic>
          <a:graphicData uri="http://schemas.openxmlformats.org/drawingml/2006/table">
            <a:tbl>
              <a:tblPr/>
              <a:tblGrid>
                <a:gridCol w="135731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1437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1437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57162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42875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66528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620838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8651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00080"/>
                        </a:buClr>
                        <a:buSzPct val="125000"/>
                        <a:buFontTx/>
                        <a:buNone/>
                        <a:tabLst/>
                      </a:pPr>
                      <a:r>
                        <a:rPr kumimoji="0" lang="en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Osaka"/>
                          <a:cs typeface="Osaka"/>
                        </a:rPr>
                        <a:t>Factor deficit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Osaka"/>
                        <a:cs typeface="Osaka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00080"/>
                        </a:buClr>
                        <a:buSzPct val="125000"/>
                        <a:buFontTx/>
                        <a:buNone/>
                        <a:tabLst/>
                      </a:pPr>
                      <a:r>
                        <a:rPr kumimoji="0" lang="en" altLang="en-US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Osaka"/>
                          <a:cs typeface="Osaka"/>
                        </a:rPr>
                        <a:t>SZP</a:t>
                      </a:r>
                      <a:endParaRPr kumimoji="0" lang="en-US" altLang="en-US" sz="16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Osaka"/>
                        <a:cs typeface="Osak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00080"/>
                        </a:buClr>
                        <a:buSzPct val="125000"/>
                        <a:buFontTx/>
                        <a:buNone/>
                        <a:tabLst/>
                      </a:pPr>
                      <a:r>
                        <a:rPr kumimoji="0" lang="en" altLang="en-US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Osaka"/>
                          <a:cs typeface="Osaka"/>
                        </a:rPr>
                        <a:t>Tr</a:t>
                      </a:r>
                      <a:endParaRPr kumimoji="0" lang="en-US" altLang="en-US" sz="16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Osaka"/>
                        <a:cs typeface="Osak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00080"/>
                        </a:buClr>
                        <a:buSzPct val="125000"/>
                        <a:buFontTx/>
                        <a:buNone/>
                        <a:tabLst/>
                      </a:pPr>
                      <a:r>
                        <a:rPr kumimoji="0" lang="en" altLang="en-US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Osaka"/>
                          <a:cs typeface="Osaka"/>
                        </a:rPr>
                        <a:t>cryo-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00080"/>
                        </a:buClr>
                        <a:buSzPct val="125000"/>
                        <a:buFontTx/>
                        <a:buNone/>
                        <a:tabLst/>
                      </a:pPr>
                      <a:r>
                        <a:rPr kumimoji="0" lang="en" altLang="en-US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Osaka"/>
                          <a:cs typeface="Osaka"/>
                        </a:rPr>
                        <a:t>precipitate</a:t>
                      </a:r>
                      <a:endParaRPr kumimoji="0" lang="en-US" altLang="en-US" sz="16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Osaka"/>
                        <a:cs typeface="Osak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00080"/>
                        </a:buClr>
                        <a:buSzPct val="125000"/>
                        <a:buFontTx/>
                        <a:buNone/>
                        <a:tabLst/>
                      </a:pPr>
                      <a:r>
                        <a:rPr kumimoji="0" lang="en" altLang="en-US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Osaka"/>
                          <a:cs typeface="Osaka"/>
                        </a:rPr>
                        <a:t>Plasma concentrate</a:t>
                      </a:r>
                      <a:endParaRPr kumimoji="0" lang="en-US" altLang="en-US" sz="16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Osaka"/>
                        <a:cs typeface="Osak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00080"/>
                        </a:buClr>
                        <a:buSzPct val="125000"/>
                        <a:buFontTx/>
                        <a:buNone/>
                        <a:tabLst/>
                      </a:pPr>
                      <a:r>
                        <a:rPr kumimoji="0" lang="en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Osaka"/>
                          <a:cs typeface="Osaka"/>
                        </a:rPr>
                        <a:t>Prothrombin complex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Osaka"/>
                        <a:cs typeface="Osak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00080"/>
                        </a:buClr>
                        <a:buSzPct val="125000"/>
                        <a:buFontTx/>
                        <a:buNone/>
                        <a:tabLst/>
                      </a:pPr>
                      <a:r>
                        <a:rPr kumimoji="0" lang="en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Osaka"/>
                          <a:cs typeface="Osaka"/>
                        </a:rPr>
                        <a:t>Recombinant factor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Osaka"/>
                        <a:cs typeface="Osak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08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00080"/>
                        </a:buClr>
                        <a:buSzPct val="125000"/>
                        <a:buFontTx/>
                        <a:buNone/>
                        <a:tabLst/>
                      </a:pPr>
                      <a:r>
                        <a:rPr kumimoji="0" lang="en" alt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Osaka"/>
                          <a:cs typeface="Osaka"/>
                        </a:rPr>
                        <a:t>fibrinogen</a:t>
                      </a:r>
                      <a:endParaRPr kumimoji="0" lang="en-US" alt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Osaka"/>
                        <a:cs typeface="Osaka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00080"/>
                        </a:buClr>
                        <a:buSzPct val="125000"/>
                        <a:buFontTx/>
                        <a:buNone/>
                        <a:tabLst/>
                      </a:pPr>
                      <a:r>
                        <a:rPr kumimoji="0" lang="e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Osaka"/>
                          <a:cs typeface="Osaka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00080"/>
                        </a:buClr>
                        <a:buSzPct val="125000"/>
                        <a:buFontTx/>
                        <a:buNone/>
                        <a:tabLst/>
                      </a:pPr>
                      <a:r>
                        <a:rPr kumimoji="0" lang="e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Osaka"/>
                          <a:cs typeface="Osaka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00080"/>
                        </a:buClr>
                        <a:buSzPct val="125000"/>
                        <a:buFontTx/>
                        <a:buNone/>
                        <a:tabLst/>
                      </a:pPr>
                      <a:r>
                        <a:rPr kumimoji="0" lang="e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Osaka"/>
                          <a:cs typeface="Osaka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00080"/>
                        </a:buClr>
                        <a:buSzPct val="125000"/>
                        <a:buFontTx/>
                        <a:buNone/>
                        <a:tabLst/>
                      </a:pPr>
                      <a:r>
                        <a:rPr kumimoji="0" lang="e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Osaka"/>
                          <a:cs typeface="Osaka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00080"/>
                        </a:buClr>
                        <a:buSzPct val="125000"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Osaka"/>
                        <a:cs typeface="Osak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00080"/>
                        </a:buClr>
                        <a:buSzPct val="125000"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Osaka"/>
                        <a:cs typeface="Osak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00080"/>
                        </a:buClr>
                        <a:buSzPct val="125000"/>
                        <a:buFontTx/>
                        <a:buNone/>
                        <a:tabLst/>
                      </a:pPr>
                      <a:r>
                        <a:rPr kumimoji="0" lang="en" alt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Osaka"/>
                          <a:cs typeface="Osaka"/>
                        </a:rPr>
                        <a:t>Prothrombin</a:t>
                      </a:r>
                      <a:endParaRPr kumimoji="0" lang="en-US" alt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Osaka"/>
                        <a:cs typeface="Osaka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00080"/>
                        </a:buClr>
                        <a:buSzPct val="125000"/>
                        <a:buFontTx/>
                        <a:buNone/>
                        <a:tabLst/>
                      </a:pPr>
                      <a:r>
                        <a:rPr kumimoji="0" lang="e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Osaka"/>
                          <a:cs typeface="Osaka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00080"/>
                        </a:buClr>
                        <a:buSzPct val="125000"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Osaka"/>
                        <a:cs typeface="Osak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00080"/>
                        </a:buClr>
                        <a:buSzPct val="125000"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Osaka"/>
                        <a:cs typeface="Osak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00080"/>
                        </a:buClr>
                        <a:buSzPct val="125000"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Osaka"/>
                        <a:cs typeface="Osak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00080"/>
                        </a:buClr>
                        <a:buSzPct val="125000"/>
                        <a:buFontTx/>
                        <a:buNone/>
                        <a:tabLst/>
                      </a:pPr>
                      <a:r>
                        <a:rPr kumimoji="0" lang="e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Osaka"/>
                          <a:cs typeface="Osaka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00080"/>
                        </a:buClr>
                        <a:buSzPct val="125000"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Osaka"/>
                        <a:cs typeface="Osak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39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00080"/>
                        </a:buClr>
                        <a:buSzPct val="125000"/>
                        <a:buFontTx/>
                        <a:buNone/>
                        <a:tabLst/>
                      </a:pPr>
                      <a:r>
                        <a:rPr kumimoji="0" lang="en" alt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Osaka"/>
                          <a:cs typeface="Osaka"/>
                        </a:rPr>
                        <a:t>Factor V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00080"/>
                        </a:buClr>
                        <a:buSzPct val="125000"/>
                        <a:buFontTx/>
                        <a:buNone/>
                        <a:tabLst/>
                      </a:pPr>
                      <a:r>
                        <a:rPr kumimoji="0" lang="e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Osaka"/>
                          <a:cs typeface="Osaka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00080"/>
                        </a:buClr>
                        <a:buSzPct val="125000"/>
                        <a:buFontTx/>
                        <a:buNone/>
                        <a:tabLst/>
                      </a:pPr>
                      <a:r>
                        <a:rPr kumimoji="0" lang="e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Osaka"/>
                          <a:cs typeface="Osaka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00080"/>
                        </a:buClr>
                        <a:buSzPct val="125000"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Osaka"/>
                        <a:cs typeface="Osak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00080"/>
                        </a:buClr>
                        <a:buSzPct val="125000"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Osaka"/>
                        <a:cs typeface="Osak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00080"/>
                        </a:buClr>
                        <a:buSzPct val="125000"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Osaka"/>
                        <a:cs typeface="Osak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00080"/>
                        </a:buClr>
                        <a:buSzPct val="125000"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Osaka"/>
                        <a:cs typeface="Osak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39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00080"/>
                        </a:buClr>
                        <a:buSzPct val="125000"/>
                        <a:buFontTx/>
                        <a:buNone/>
                        <a:tabLst/>
                      </a:pPr>
                      <a:r>
                        <a:rPr kumimoji="0" lang="en" alt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Osaka"/>
                          <a:cs typeface="Osaka"/>
                        </a:rPr>
                        <a:t>Factor VII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00080"/>
                        </a:buClr>
                        <a:buSzPct val="125000"/>
                        <a:buFontTx/>
                        <a:buNone/>
                        <a:tabLst/>
                      </a:pPr>
                      <a:r>
                        <a:rPr kumimoji="0" lang="e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Osaka"/>
                          <a:cs typeface="Osaka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00080"/>
                        </a:buClr>
                        <a:buSzPct val="125000"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Osaka"/>
                        <a:cs typeface="Osak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00080"/>
                        </a:buClr>
                        <a:buSzPct val="125000"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Osaka"/>
                        <a:cs typeface="Osak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00080"/>
                        </a:buClr>
                        <a:buSzPct val="125000"/>
                        <a:buFontTx/>
                        <a:buNone/>
                        <a:tabLst/>
                      </a:pPr>
                      <a:r>
                        <a:rPr kumimoji="0" lang="e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Osaka"/>
                          <a:cs typeface="Osaka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00080"/>
                        </a:buClr>
                        <a:buSzPct val="125000"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Osaka"/>
                        <a:cs typeface="Osak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00080"/>
                        </a:buClr>
                        <a:buSzPct val="125000"/>
                        <a:buFontTx/>
                        <a:buNone/>
                        <a:tabLst/>
                      </a:pPr>
                      <a:r>
                        <a:rPr kumimoji="0" lang="e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Osaka"/>
                          <a:cs typeface="Osaka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39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00080"/>
                        </a:buClr>
                        <a:buSzPct val="125000"/>
                        <a:buFontTx/>
                        <a:buNone/>
                        <a:tabLst/>
                      </a:pPr>
                      <a:r>
                        <a:rPr kumimoji="0" lang="en" alt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Osaka"/>
                          <a:cs typeface="Osaka"/>
                        </a:rPr>
                        <a:t>X factor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00080"/>
                        </a:buClr>
                        <a:buSzPct val="125000"/>
                        <a:buFontTx/>
                        <a:buNone/>
                        <a:tabLst/>
                      </a:pPr>
                      <a:r>
                        <a:rPr kumimoji="0" lang="e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Osaka"/>
                          <a:cs typeface="Osaka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00080"/>
                        </a:buClr>
                        <a:buSzPct val="125000"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Osaka"/>
                        <a:cs typeface="Osak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00080"/>
                        </a:buClr>
                        <a:buSzPct val="125000"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Osaka"/>
                        <a:cs typeface="Osak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00080"/>
                        </a:buClr>
                        <a:buSzPct val="125000"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Osaka"/>
                        <a:cs typeface="Osak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00080"/>
                        </a:buClr>
                        <a:buSzPct val="125000"/>
                        <a:buFontTx/>
                        <a:buNone/>
                        <a:tabLst/>
                      </a:pPr>
                      <a:r>
                        <a:rPr kumimoji="0" lang="e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Osaka"/>
                          <a:cs typeface="Osaka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00080"/>
                        </a:buClr>
                        <a:buSzPct val="125000"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Osaka"/>
                        <a:cs typeface="Osak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41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00080"/>
                        </a:buClr>
                        <a:buSzPct val="125000"/>
                        <a:buFontTx/>
                        <a:buNone/>
                        <a:tabLst/>
                      </a:pPr>
                      <a:r>
                        <a:rPr kumimoji="0" lang="en" alt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Osaka"/>
                          <a:cs typeface="Osaka"/>
                        </a:rPr>
                        <a:t>Factor XI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00080"/>
                        </a:buClr>
                        <a:buSzPct val="125000"/>
                        <a:buFontTx/>
                        <a:buNone/>
                        <a:tabLst/>
                      </a:pPr>
                      <a:r>
                        <a:rPr kumimoji="0" lang="e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Osaka"/>
                          <a:cs typeface="Osaka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00080"/>
                        </a:buClr>
                        <a:buSzPct val="125000"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Osaka"/>
                        <a:cs typeface="Osak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00080"/>
                        </a:buClr>
                        <a:buSzPct val="125000"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Osaka"/>
                        <a:cs typeface="Osak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00080"/>
                        </a:buClr>
                        <a:buSzPct val="125000"/>
                        <a:buFontTx/>
                        <a:buNone/>
                        <a:tabLst/>
                      </a:pPr>
                      <a:r>
                        <a:rPr kumimoji="0" lang="e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Osaka"/>
                          <a:cs typeface="Osaka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00080"/>
                        </a:buClr>
                        <a:buSzPct val="125000"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Osaka"/>
                        <a:cs typeface="Osak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00080"/>
                        </a:buClr>
                        <a:buSzPct val="125000"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Osaka"/>
                        <a:cs typeface="Osak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579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00080"/>
                        </a:buClr>
                        <a:buSzPct val="125000"/>
                        <a:buFontTx/>
                        <a:buNone/>
                        <a:tabLst/>
                      </a:pPr>
                      <a:r>
                        <a:rPr kumimoji="0" lang="en" alt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Osaka"/>
                          <a:cs typeface="Osaka"/>
                        </a:rPr>
                        <a:t>Factor XIII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00080"/>
                        </a:buClr>
                        <a:buSzPct val="125000"/>
                        <a:buFontTx/>
                        <a:buNone/>
                        <a:tabLst/>
                      </a:pPr>
                      <a:r>
                        <a:rPr kumimoji="0" lang="e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Osaka"/>
                          <a:cs typeface="Osaka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00080"/>
                        </a:buClr>
                        <a:buSzPct val="125000"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Osaka"/>
                        <a:cs typeface="Osak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00080"/>
                        </a:buClr>
                        <a:buSzPct val="125000"/>
                        <a:buFontTx/>
                        <a:buNone/>
                        <a:tabLst/>
                      </a:pPr>
                      <a:r>
                        <a:rPr kumimoji="0" lang="e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Osaka"/>
                          <a:cs typeface="Osaka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00080"/>
                        </a:buClr>
                        <a:buSzPct val="125000"/>
                        <a:buFontTx/>
                        <a:buNone/>
                        <a:tabLst/>
                      </a:pPr>
                      <a:r>
                        <a:rPr kumimoji="0" lang="e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Osaka"/>
                          <a:cs typeface="Osaka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00080"/>
                        </a:buClr>
                        <a:buSzPct val="125000"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Osaka"/>
                        <a:cs typeface="Osak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00080"/>
                        </a:buClr>
                        <a:buSzPct val="125000"/>
                        <a:buFontTx/>
                        <a:buNone/>
                        <a:tabLst/>
                      </a:pPr>
                      <a:r>
                        <a:rPr kumimoji="0" lang="en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Osaka"/>
                          <a:cs typeface="Osaka"/>
                        </a:rPr>
                        <a:t>X ( clinical studies)</a:t>
                      </a:r>
                      <a:endParaRPr kumimoji="0" lang="en-US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Osaka"/>
                        <a:cs typeface="Osak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88948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itle 1"/>
          <p:cNvSpPr>
            <a:spLocks noGrp="1"/>
          </p:cNvSpPr>
          <p:nvPr>
            <p:ph type="title" idx="4294967295"/>
          </p:nvPr>
        </p:nvSpPr>
        <p:spPr>
          <a:xfrm>
            <a:off x="251520" y="404664"/>
            <a:ext cx="8229600" cy="785812"/>
          </a:xfrm>
        </p:spPr>
        <p:txBody>
          <a:bodyPr/>
          <a:lstStyle/>
          <a:p>
            <a:r>
              <a:rPr lang="en" altLang="en-US" sz="32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Acquired vitamin K deficiency</a:t>
            </a:r>
            <a:r>
              <a:rPr lang="sr-Cyrl-CS" altLang="en-US" sz="32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/>
            </a:r>
            <a:br>
              <a:rPr lang="sr-Cyrl-CS" altLang="en-US" sz="32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</a:br>
            <a:endParaRPr lang="en-US" altLang="en-US" sz="32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</p:txBody>
      </p:sp>
      <p:sp>
        <p:nvSpPr>
          <p:cNvPr id="43011" name="Content Placeholder 2"/>
          <p:cNvSpPr>
            <a:spLocks noGrp="1"/>
          </p:cNvSpPr>
          <p:nvPr>
            <p:ph idx="4294967295"/>
          </p:nvPr>
        </p:nvSpPr>
        <p:spPr>
          <a:xfrm>
            <a:off x="1" y="1556792"/>
            <a:ext cx="9144000" cy="444624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" altLang="en-US" sz="18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The most common acquired coagulopathy</a:t>
            </a:r>
            <a:endParaRPr lang="sr-Latn-CS" altLang="en-US" sz="18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r>
              <a:rPr lang="en" altLang="en-US" sz="18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Vitamin </a:t>
            </a:r>
            <a:r>
              <a:rPr lang="en" altLang="en-US" sz="18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K helps for normal </a:t>
            </a:r>
            <a:r>
              <a:rPr lang="en" altLang="en-US" sz="18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functioning factors FII, FVII, FIX, X </a:t>
            </a:r>
            <a:r>
              <a:rPr lang="sr-Latn-RS" altLang="en-US" sz="18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in</a:t>
            </a:r>
            <a:r>
              <a:rPr lang="en" altLang="en-US" sz="18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coagulation .</a:t>
            </a:r>
            <a:endParaRPr lang="en-US" altLang="en-US" sz="18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r>
              <a:rPr lang="en" altLang="en-US" sz="1800" dirty="0" err="1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Daily</a:t>
            </a:r>
            <a:r>
              <a:rPr lang="en" altLang="en-US" sz="18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en" altLang="en-US" sz="1800" dirty="0" err="1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needs</a:t>
            </a:r>
            <a:r>
              <a:rPr lang="en" altLang="en-US" sz="18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en" altLang="en-US" sz="1800" dirty="0" err="1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are </a:t>
            </a:r>
            <a:r>
              <a:rPr lang="en" altLang="en-US" sz="18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100-200µg</a:t>
            </a:r>
          </a:p>
          <a:p>
            <a:pPr>
              <a:buFontTx/>
              <a:buNone/>
            </a:pPr>
            <a:endParaRPr lang="sr-Latn-RS" altLang="en-US" sz="1800" dirty="0" smtClean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>
              <a:buFontTx/>
              <a:buNone/>
            </a:pPr>
            <a:r>
              <a:rPr lang="sr-Latn-RS" altLang="en-US" sz="18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V</a:t>
            </a:r>
            <a:r>
              <a:rPr lang="en-US" altLang="en-US" sz="1800" dirty="0" err="1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itamin</a:t>
            </a:r>
            <a:r>
              <a:rPr lang="en-US" altLang="en-US" sz="18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en-US" altLang="en-US" sz="18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K deficiency occurs due to</a:t>
            </a:r>
            <a:r>
              <a:rPr lang="en" altLang="en-US" sz="18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:</a:t>
            </a:r>
            <a:endParaRPr lang="en-US" altLang="en-US" sz="18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r>
              <a:rPr lang="en-US" altLang="en-US" sz="18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Insufficient </a:t>
            </a:r>
            <a:r>
              <a:rPr lang="en-US" altLang="en-US" sz="18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intake</a:t>
            </a:r>
            <a:r>
              <a:rPr lang="sr-Latn-RS" altLang="en-US" sz="18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en" altLang="en-US" sz="18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(rarely)</a:t>
            </a:r>
            <a:endParaRPr lang="en-US" altLang="en-US" sz="18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r>
              <a:rPr lang="sr-Latn-RS" altLang="en-US" sz="18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T</a:t>
            </a:r>
            <a:r>
              <a:rPr lang="en-US" altLang="en-US" sz="1800" dirty="0" err="1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aking</a:t>
            </a:r>
            <a:r>
              <a:rPr lang="en-US" altLang="en-US" sz="18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en-US" altLang="en-US" sz="18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antibiotics (they destroy bacteria in the GIT that create functional forms of vitamin K</a:t>
            </a:r>
            <a:r>
              <a:rPr lang="en-US" altLang="en-US" sz="18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)</a:t>
            </a:r>
            <a:endParaRPr lang="sr-Latn-RS" altLang="en-US" sz="1800" dirty="0" smtClean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r>
              <a:rPr lang="en" altLang="en-US" sz="18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Malabsorption </a:t>
            </a:r>
            <a:endParaRPr lang="en-US" altLang="en-US" sz="18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r>
              <a:rPr lang="en" altLang="en-US" sz="1800" dirty="0" err="1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Loss of </a:t>
            </a:r>
            <a:r>
              <a:rPr lang="en" altLang="en-US" sz="18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a </a:t>
            </a:r>
            <a:r>
              <a:rPr lang="en" altLang="en-US" sz="1800" dirty="0" err="1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depot </a:t>
            </a:r>
            <a:r>
              <a:rPr lang="en" altLang="en-US" sz="18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in </a:t>
            </a:r>
            <a:r>
              <a:rPr lang="en" altLang="en-US" sz="1800" dirty="0" err="1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the patient</a:t>
            </a:r>
            <a:r>
              <a:rPr lang="en" altLang="en-US" sz="18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en" altLang="en-US" sz="1800" dirty="0" err="1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liver</a:t>
            </a:r>
            <a:endParaRPr lang="en-US" altLang="en-US" sz="18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r>
              <a:rPr lang="sr-Latn-RS" altLang="en-US" sz="18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A</a:t>
            </a:r>
            <a:r>
              <a:rPr lang="en-US" altLang="en-US" sz="1800" dirty="0" err="1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dministration</a:t>
            </a:r>
            <a:r>
              <a:rPr lang="en-US" altLang="en-US" sz="18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en-US" altLang="en-US" sz="18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of vitamin K </a:t>
            </a:r>
            <a:r>
              <a:rPr lang="en-US" altLang="en-US" sz="18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antagonists</a:t>
            </a:r>
            <a:r>
              <a:rPr lang="sr-Latn-RS" altLang="en-US" sz="18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en" altLang="en-US" sz="18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(leads to a decrease in vitamin K and vitamin K </a:t>
            </a:r>
            <a:r>
              <a:rPr lang="en" altLang="en-US" sz="18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dependent coagulation </a:t>
            </a:r>
            <a:r>
              <a:rPr lang="en" altLang="en-US" sz="18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factors</a:t>
            </a:r>
            <a:r>
              <a:rPr lang="sr-Latn-RS" altLang="en-US" sz="18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:</a:t>
            </a:r>
            <a:r>
              <a:rPr lang="en" altLang="en-US" sz="18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en" altLang="en-US" sz="18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FII, FVII, FIX, X, PC, PS</a:t>
            </a:r>
          </a:p>
        </p:txBody>
      </p:sp>
    </p:spTree>
    <p:extLst>
      <p:ext uri="{BB962C8B-B14F-4D97-AF65-F5344CB8AC3E}">
        <p14:creationId xmlns:p14="http://schemas.microsoft.com/office/powerpoint/2010/main" val="373301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 idx="4294967295"/>
          </p:nvPr>
        </p:nvSpPr>
        <p:spPr>
          <a:xfrm>
            <a:off x="303783" y="75095"/>
            <a:ext cx="8229600" cy="1143000"/>
          </a:xfrm>
        </p:spPr>
        <p:txBody>
          <a:bodyPr/>
          <a:lstStyle/>
          <a:p>
            <a:r>
              <a:rPr lang="en" altLang="en-US" sz="32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Inheritance of Von Willebrand</a:t>
            </a:r>
            <a:r>
              <a:rPr lang="sr-Latn-RS" altLang="en-US" sz="32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" altLang="en-US" sz="32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disease </a:t>
            </a:r>
            <a:endParaRPr lang="en-US" altLang="en-US" sz="3200" dirty="0" smtClean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22531" name="Content Placeholder 2"/>
          <p:cNvSpPr>
            <a:spLocks noGrp="1"/>
          </p:cNvSpPr>
          <p:nvPr>
            <p:ph idx="4294967295"/>
          </p:nvPr>
        </p:nvSpPr>
        <p:spPr>
          <a:xfrm>
            <a:off x="4932040" y="3985632"/>
            <a:ext cx="4549775" cy="518317"/>
          </a:xfrm>
        </p:spPr>
        <p:txBody>
          <a:bodyPr/>
          <a:lstStyle/>
          <a:p>
            <a:pPr marL="0" indent="0">
              <a:buNone/>
            </a:pPr>
            <a:r>
              <a:rPr lang="en" altLang="en-US" sz="140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Autosomal recessive inheritance pattern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494735" y="3930763"/>
            <a:ext cx="3494088" cy="38596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107916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" altLang="en-US" sz="1800" dirty="0"/>
              <a:t>  </a:t>
            </a:r>
            <a:r>
              <a:rPr lang="en" altLang="en-US" sz="1400" dirty="0">
                <a:solidFill>
                  <a:srgbClr val="11111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Autosomal dominant inheritance </a:t>
            </a:r>
            <a:r>
              <a:rPr lang="en" altLang="en-US" sz="1400" dirty="0" smtClean="0">
                <a:solidFill>
                  <a:srgbClr val="11111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pattern</a:t>
            </a:r>
            <a:endParaRPr lang="en-US" altLang="en-US" sz="1400" dirty="0">
              <a:solidFill>
                <a:srgbClr val="FF000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22533" name="Picture 5" descr="Autosomal dominant inheritance patter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5" y="1553473"/>
            <a:ext cx="3494088" cy="192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4" name="AutoShape 7" descr="C:\Users\Korisnik\Desktop\ds00245_-ds00324_-ds00411_-ds00514_-ds00706-ds00766_-ds00910_-ds00915_-ds00937_-ds00955_-ds00972_-ds01015_im02270_r7_autosomalrecessivethu_jpg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22535" name="AutoShape 9" descr="C:\Users\Korisnik\Desktop\ds00245_-ds00324_-ds00411_-ds00514_-ds00706-ds00766_-ds00910_-ds00915_-ds00937_-ds00955_-ds00972_-ds01015_im02270_r7_autosomalrecessivethu_jpg.webp"/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22536" name="AutoShape 11" descr="C:\Users\Korisnik\Desktop\ds00245_-ds00324_-ds00411_-ds00514_-ds00706-ds00766_-ds00910_-ds00915_-ds00937_-ds00955_-ds00972_-ds01015_im02270_r7_autosomalrecessivethu_jpg.webp"/>
          <p:cNvSpPr>
            <a:spLocks noChangeAspect="1" noChangeArrowheads="1"/>
          </p:cNvSpPr>
          <p:nvPr/>
        </p:nvSpPr>
        <p:spPr bwMode="auto">
          <a:xfrm>
            <a:off x="460375" y="160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pic>
        <p:nvPicPr>
          <p:cNvPr id="22537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659310"/>
            <a:ext cx="3517900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/>
          <p:nvPr/>
        </p:nvSpPr>
        <p:spPr>
          <a:xfrm>
            <a:off x="460375" y="4623328"/>
            <a:ext cx="7335838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sr-Latn-RS" alt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VWD is </a:t>
            </a:r>
            <a:r>
              <a:rPr lang="en" alt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is </a:t>
            </a:r>
            <a:r>
              <a:rPr lang="en" alt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hereditary disease </a:t>
            </a:r>
            <a:r>
              <a:rPr lang="en" alt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(12th </a:t>
            </a:r>
            <a:r>
              <a:rPr lang="en" alt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chromosome ) :</a:t>
            </a:r>
            <a:endParaRPr lang="sr-Cyrl-CS" altLang="en-US" sz="2000" dirty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457200" indent="-457200">
              <a:buFont typeface="+mj-lt"/>
              <a:buAutoNum type="arabicPeriod"/>
              <a:defRPr/>
            </a:pPr>
            <a:r>
              <a:rPr lang="en" alt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Autosomal dominant inheritance </a:t>
            </a:r>
            <a:r>
              <a:rPr lang="en" alt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pattern</a:t>
            </a:r>
            <a:r>
              <a:rPr lang="sr-Latn-RS" alt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" alt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(type </a:t>
            </a:r>
            <a:r>
              <a:rPr lang="en" alt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1 and 2) ,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en" alt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Autosomal recessive inheritance </a:t>
            </a:r>
            <a:r>
              <a:rPr lang="en" alt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pattern</a:t>
            </a:r>
            <a:r>
              <a:rPr lang="sr-Latn-RS" alt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(</a:t>
            </a:r>
            <a:r>
              <a:rPr lang="en" alt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type </a:t>
            </a:r>
            <a:r>
              <a:rPr lang="en" alt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3) ,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sr-Latn-RS" alt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</a:t>
            </a:r>
            <a:r>
              <a:rPr lang="en-US" altLang="en-US" sz="2000" dirty="0" err="1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cquired</a:t>
            </a:r>
            <a:endParaRPr lang="sr-Cyrl-CS" altLang="en-US" sz="2000" dirty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60375" y="3397002"/>
            <a:ext cx="371722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4964440" y="3513574"/>
            <a:ext cx="371722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069766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" altLang="en-US" sz="320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Acquired vitamin K deficiency</a:t>
            </a:r>
            <a:endParaRPr lang="en-US" altLang="en-US" sz="320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</p:txBody>
      </p:sp>
      <p:sp>
        <p:nvSpPr>
          <p:cNvPr id="4403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    </a:t>
            </a:r>
            <a:r>
              <a:rPr lang="en" altLang="en-US" sz="2000" dirty="0" err="1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Bleeding </a:t>
            </a:r>
            <a:r>
              <a:rPr lang="en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occurs spontaneously or due to injury, surgical intervention</a:t>
            </a:r>
            <a:endParaRPr lang="en-US" altLang="en-US" sz="20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r>
              <a:rPr lang="en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Diagnosis: </a:t>
            </a:r>
            <a:r>
              <a:rPr lang="en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extended </a:t>
            </a:r>
            <a:r>
              <a:rPr lang="en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PT i </a:t>
            </a:r>
            <a:r>
              <a:rPr lang="en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INR,</a:t>
            </a:r>
            <a:endParaRPr lang="sr-Latn-RS" altLang="en-US" sz="2000" dirty="0" smtClean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r>
              <a:rPr lang="en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Defici</a:t>
            </a:r>
            <a:r>
              <a:rPr lang="sr-Latn-RS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ency of </a:t>
            </a:r>
            <a:r>
              <a:rPr lang="en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en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FII, FVII, FIX, FX </a:t>
            </a:r>
            <a:r>
              <a:rPr lang="en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(if there is both deficiency and FV, liver disease is probably present)</a:t>
            </a:r>
          </a:p>
          <a:p>
            <a:endParaRPr lang="en-US" altLang="en-US" sz="20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r>
              <a:rPr lang="en" altLang="en-US" sz="2000" b="1" dirty="0" err="1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Therapy </a:t>
            </a:r>
            <a:r>
              <a:rPr lang="en" altLang="en-US" sz="2000" b="1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: </a:t>
            </a:r>
            <a:endParaRPr lang="en-US" altLang="en-US" sz="2000" b="1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>
              <a:buFontTx/>
              <a:buNone/>
            </a:pPr>
            <a:r>
              <a:rPr lang="en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    </a:t>
            </a:r>
            <a:r>
              <a:rPr lang="en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Fresh frozen plasma, prothrombin complex concentrate  </a:t>
            </a:r>
            <a:endParaRPr lang="en-US" altLang="en-US" sz="20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>
              <a:buFontTx/>
              <a:buNone/>
            </a:pPr>
            <a:r>
              <a:rPr lang="en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    </a:t>
            </a:r>
            <a:r>
              <a:rPr lang="sr-Latn-RS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V</a:t>
            </a:r>
            <a:r>
              <a:rPr lang="en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itamin </a:t>
            </a:r>
            <a:r>
              <a:rPr lang="sr-Latn-RS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K i.v.</a:t>
            </a:r>
            <a:r>
              <a:rPr lang="en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 </a:t>
            </a:r>
            <a:r>
              <a:rPr lang="en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10-15 mg</a:t>
            </a:r>
            <a:endParaRPr lang="en-US" altLang="en-US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0695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itle 1"/>
          <p:cNvSpPr>
            <a:spLocks noGrp="1"/>
          </p:cNvSpPr>
          <p:nvPr>
            <p:ph type="title" idx="4294967295"/>
          </p:nvPr>
        </p:nvSpPr>
        <p:spPr>
          <a:xfrm>
            <a:off x="539750" y="231775"/>
            <a:ext cx="8229600" cy="1143000"/>
          </a:xfrm>
        </p:spPr>
        <p:txBody>
          <a:bodyPr/>
          <a:lstStyle/>
          <a:p>
            <a:r>
              <a:rPr lang="en" altLang="en-US" sz="4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Thrombophilia​</a:t>
            </a:r>
            <a:endParaRPr lang="en-US" altLang="en-US" sz="40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</p:txBody>
      </p:sp>
      <p:sp>
        <p:nvSpPr>
          <p:cNvPr id="50179" name="Content Placeholder 2"/>
          <p:cNvSpPr>
            <a:spLocks noGrp="1"/>
          </p:cNvSpPr>
          <p:nvPr>
            <p:ph idx="4294967295"/>
          </p:nvPr>
        </p:nvSpPr>
        <p:spPr>
          <a:xfrm>
            <a:off x="539750" y="1557338"/>
            <a:ext cx="8229600" cy="4525962"/>
          </a:xfrm>
        </p:spPr>
        <p:txBody>
          <a:bodyPr/>
          <a:lstStyle/>
          <a:p>
            <a:r>
              <a:rPr lang="sr-Latn-R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</a:t>
            </a:r>
            <a:r>
              <a:rPr lang="en-US" sz="2000" dirty="0" err="1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hrombophilia</a:t>
            </a:r>
            <a:r>
              <a:rPr 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sr-Latn-R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(</a:t>
            </a:r>
            <a:r>
              <a:rPr 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hypercoagulable state</a:t>
            </a:r>
            <a:r>
              <a:rPr lang="sr-Latn-R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)</a:t>
            </a:r>
            <a:r>
              <a:rPr 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is a predisposition to </a:t>
            </a:r>
            <a:endParaRPr lang="sr-Latn-RS" sz="2000" dirty="0" smtClean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r>
              <a:rPr lang="sr-Latn-R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    </a:t>
            </a:r>
            <a:r>
              <a:rPr 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forming </a:t>
            </a:r>
            <a:r>
              <a:rPr 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blood clots. </a:t>
            </a:r>
            <a:endParaRPr lang="sr-Latn-RS" sz="2000" dirty="0" smtClean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sr-Latn-RS" sz="2000" dirty="0" smtClean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r>
              <a:rPr lang="sr-Latn-RS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C</a:t>
            </a:r>
            <a:r>
              <a:rPr lang="en-US" altLang="en-US" sz="2000" dirty="0" err="1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linical</a:t>
            </a:r>
            <a:r>
              <a:rPr lang="en-US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manifestations</a:t>
            </a:r>
            <a:r>
              <a:rPr lang="sr-Latn-RS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of thrombophillia are</a:t>
            </a:r>
            <a:r>
              <a:rPr lang="en-US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:</a:t>
            </a:r>
            <a:endParaRPr lang="en-US" altLang="en-US" sz="20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en-US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Venous thromboses in younger people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Recurrent venous thromboembolism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Recurrent venous </a:t>
            </a:r>
            <a:r>
              <a:rPr 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thromboembolism</a:t>
            </a:r>
            <a:r>
              <a:rPr lang="sr-Latn-R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in </a:t>
            </a:r>
            <a:r>
              <a:rPr lang="en-US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several members of the same family </a:t>
            </a:r>
            <a:r>
              <a:rPr lang="en-US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(</a:t>
            </a:r>
            <a:r>
              <a:rPr 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Hereditary</a:t>
            </a:r>
            <a:r>
              <a:rPr lang="en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)</a:t>
            </a:r>
            <a:endParaRPr lang="en" altLang="en-US" sz="20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6520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" altLang="en-US" sz="4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Thrombophilia​</a:t>
            </a:r>
            <a:endParaRPr lang="en-US" altLang="en-US" sz="40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</p:txBody>
      </p:sp>
      <p:sp>
        <p:nvSpPr>
          <p:cNvPr id="67587" name="Content Placeholder 2"/>
          <p:cNvSpPr>
            <a:spLocks noGrp="1"/>
          </p:cNvSpPr>
          <p:nvPr>
            <p:ph idx="4294967295"/>
          </p:nvPr>
        </p:nvSpPr>
        <p:spPr>
          <a:xfrm>
            <a:off x="440871" y="1628800"/>
            <a:ext cx="8229600" cy="4525963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sr-Latn-RS" altLang="en-US" sz="24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</a:t>
            </a:r>
            <a:r>
              <a:rPr lang="en-US" altLang="en-US" sz="2400" dirty="0" err="1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lassification</a:t>
            </a:r>
            <a:r>
              <a:rPr lang="en-US" altLang="en-US" sz="24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altLang="en-US" sz="24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of </a:t>
            </a:r>
            <a:r>
              <a:rPr lang="en-US" altLang="en-US" sz="24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thrombophilia</a:t>
            </a:r>
            <a:r>
              <a:rPr lang="sr-Latn-RS" altLang="en-US" sz="24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:</a:t>
            </a:r>
          </a:p>
          <a:p>
            <a:pPr marL="0" indent="0">
              <a:buNone/>
              <a:defRPr/>
            </a:pPr>
            <a:endParaRPr lang="en-US" altLang="en-US" sz="2400" dirty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r>
              <a:rPr lang="sr-Latn-RS" sz="24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1. </a:t>
            </a:r>
            <a:r>
              <a:rPr lang="en-US" sz="24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Hereditary</a:t>
            </a:r>
            <a:endParaRPr lang="en-US" sz="2400" dirty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  <a:defRPr/>
            </a:pPr>
            <a:r>
              <a:rPr lang="sr-Latn-RS" altLang="en-US" sz="24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  </a:t>
            </a:r>
            <a:r>
              <a:rPr lang="en-US" altLang="en-US" sz="24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It </a:t>
            </a:r>
            <a:r>
              <a:rPr lang="en-US" altLang="en-US" sz="24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is caused by the presence of a </a:t>
            </a:r>
            <a:r>
              <a:rPr lang="en-US" altLang="en-US" sz="2400" dirty="0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mutation in the genes for </a:t>
            </a:r>
            <a:r>
              <a:rPr lang="sr-Latn-RS" altLang="en-US" sz="2400" dirty="0" smtClean="0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  </a:t>
            </a:r>
          </a:p>
          <a:p>
            <a:pPr marL="0" indent="0">
              <a:buNone/>
              <a:defRPr/>
            </a:pPr>
            <a:r>
              <a:rPr lang="sr-Latn-RS" altLang="en-US" sz="2400" dirty="0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sr-Latn-RS" altLang="en-US" sz="2400" dirty="0" smtClean="0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 </a:t>
            </a:r>
            <a:r>
              <a:rPr lang="en-US" altLang="en-US" sz="2400" dirty="0" smtClean="0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various </a:t>
            </a:r>
            <a:r>
              <a:rPr lang="en-US" altLang="en-US" sz="2400" dirty="0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factors in the hemostasis </a:t>
            </a:r>
            <a:r>
              <a:rPr lang="en-US" altLang="en-US" sz="2400" dirty="0" smtClean="0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system</a:t>
            </a:r>
            <a:endParaRPr lang="sr-Latn-RS" altLang="en-US" sz="2400" dirty="0" smtClean="0">
              <a:solidFill>
                <a:srgbClr val="0070C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  <a:defRPr/>
            </a:pPr>
            <a:r>
              <a:rPr lang="en" altLang="en-US" sz="24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" altLang="en-US" sz="24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2. </a:t>
            </a:r>
            <a:r>
              <a:rPr lang="en-US" sz="24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Acquired</a:t>
            </a:r>
            <a:endParaRPr lang="en-US" altLang="en-US" sz="2400" dirty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9746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9580752"/>
              </p:ext>
            </p:extLst>
          </p:nvPr>
        </p:nvGraphicFramePr>
        <p:xfrm>
          <a:off x="179512" y="1556792"/>
          <a:ext cx="8229600" cy="484047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240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206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Established genetic factors</a:t>
                      </a:r>
                      <a:endParaRPr lang="en-US" sz="1800" dirty="0">
                        <a:solidFill>
                          <a:srgbClr val="002060"/>
                        </a:solidFill>
                        <a:effectLst/>
                        <a:latin typeface="Calibri Light" panose="020F0302020204030204" pitchFamily="34" charset="0"/>
                        <a:ea typeface="Calibri" panose="020F05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60960" marR="60960" marT="30480" marB="3048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240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206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Rare genetic factors</a:t>
                      </a:r>
                      <a:endParaRPr lang="en-US" sz="1800" dirty="0">
                        <a:solidFill>
                          <a:srgbClr val="002060"/>
                        </a:solidFill>
                        <a:effectLst/>
                        <a:latin typeface="Calibri Light" panose="020F0302020204030204" pitchFamily="34" charset="0"/>
                        <a:ea typeface="Calibri" panose="020F05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60960" marR="60960" marT="30480" marB="3048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240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206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Indeterminate factors</a:t>
                      </a:r>
                      <a:endParaRPr lang="en-US" sz="1800" dirty="0">
                        <a:solidFill>
                          <a:srgbClr val="002060"/>
                        </a:solidFill>
                        <a:effectLst/>
                        <a:latin typeface="Calibri Light" panose="020F0302020204030204" pitchFamily="34" charset="0"/>
                        <a:ea typeface="Calibri" panose="020F05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60960" marR="60960" marT="30480" marB="30480" anchor="ctr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240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rgbClr val="00206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Factor V Leiden</a:t>
                      </a:r>
                      <a:endParaRPr lang="en-US" sz="1800" b="0" dirty="0">
                        <a:solidFill>
                          <a:srgbClr val="002060"/>
                        </a:solidFill>
                        <a:effectLst/>
                        <a:latin typeface="Calibri Light" panose="020F0302020204030204" pitchFamily="34" charset="0"/>
                        <a:ea typeface="Calibri" panose="020F05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60960" marR="60960" marT="30480" marB="3048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240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206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Dysfibrinogenemias</a:t>
                      </a:r>
                      <a:endParaRPr lang="en-US" sz="1800">
                        <a:solidFill>
                          <a:srgbClr val="002060"/>
                        </a:solidFill>
                        <a:effectLst/>
                        <a:latin typeface="Calibri Light" panose="020F0302020204030204" pitchFamily="34" charset="0"/>
                        <a:ea typeface="Calibri" panose="020F05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60960" marR="60960" marT="30480" marB="3048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240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206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Elevated Factor VIII</a:t>
                      </a:r>
                      <a:endParaRPr lang="en-US" sz="1800">
                        <a:solidFill>
                          <a:srgbClr val="002060"/>
                        </a:solidFill>
                        <a:effectLst/>
                        <a:latin typeface="Calibri Light" panose="020F0302020204030204" pitchFamily="34" charset="0"/>
                        <a:ea typeface="Calibri" panose="020F05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60960" marR="60960" marT="30480" marB="30480" anchor="ctr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240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rgbClr val="00206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Prothrombin G20210A</a:t>
                      </a:r>
                      <a:endParaRPr lang="en-US" sz="1800" b="0" dirty="0">
                        <a:solidFill>
                          <a:srgbClr val="002060"/>
                        </a:solidFill>
                        <a:effectLst/>
                        <a:latin typeface="Calibri Light" panose="020F0302020204030204" pitchFamily="34" charset="0"/>
                        <a:ea typeface="Calibri" panose="020F05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60960" marR="60960" marT="30480" marB="3048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240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206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Hyperhomocysteinemia</a:t>
                      </a:r>
                      <a:endParaRPr lang="en-US" sz="1800">
                        <a:solidFill>
                          <a:srgbClr val="002060"/>
                        </a:solidFill>
                        <a:effectLst/>
                        <a:latin typeface="Calibri Light" panose="020F0302020204030204" pitchFamily="34" charset="0"/>
                        <a:ea typeface="Calibri" panose="020F05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60960" marR="60960" marT="30480" marB="3048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240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206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Elevated Factor IX</a:t>
                      </a:r>
                      <a:endParaRPr lang="en-US" sz="1800">
                        <a:solidFill>
                          <a:srgbClr val="002060"/>
                        </a:solidFill>
                        <a:effectLst/>
                        <a:latin typeface="Calibri Light" panose="020F0302020204030204" pitchFamily="34" charset="0"/>
                        <a:ea typeface="Calibri" panose="020F05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60960" marR="60960" marT="30480" marB="30480" anchor="ctr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240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rgbClr val="00206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Protein C deficiency</a:t>
                      </a:r>
                      <a:endParaRPr lang="en-US" sz="1800" b="0" dirty="0">
                        <a:solidFill>
                          <a:srgbClr val="002060"/>
                        </a:solidFill>
                        <a:effectLst/>
                        <a:latin typeface="Calibri Light" panose="020F0302020204030204" pitchFamily="34" charset="0"/>
                        <a:ea typeface="Calibri" panose="020F05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60960" marR="60960" marT="30480" marB="3048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800">
                        <a:solidFill>
                          <a:srgbClr val="002060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60960" marR="60960" marT="30480" marB="3048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240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206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Elevated Factor XI</a:t>
                      </a:r>
                      <a:endParaRPr lang="en-US" sz="1800">
                        <a:solidFill>
                          <a:srgbClr val="002060"/>
                        </a:solidFill>
                        <a:effectLst/>
                        <a:latin typeface="Calibri Light" panose="020F0302020204030204" pitchFamily="34" charset="0"/>
                        <a:ea typeface="Calibri" panose="020F05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60960" marR="60960" marT="30480" marB="30480" anchor="ctr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240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rgbClr val="00206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Protein S deficiency</a:t>
                      </a:r>
                      <a:endParaRPr lang="en-US" sz="1800" b="0" dirty="0">
                        <a:solidFill>
                          <a:srgbClr val="002060"/>
                        </a:solidFill>
                        <a:effectLst/>
                        <a:latin typeface="Calibri Light" panose="020F0302020204030204" pitchFamily="34" charset="0"/>
                        <a:ea typeface="Calibri" panose="020F05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60960" marR="60960" marT="30480" marB="3048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800" dirty="0">
                        <a:solidFill>
                          <a:srgbClr val="002060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60960" marR="60960" marT="30480" marB="3048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240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206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Plasminogen deficiency</a:t>
                      </a:r>
                      <a:endParaRPr lang="en-US" sz="1800">
                        <a:solidFill>
                          <a:srgbClr val="002060"/>
                        </a:solidFill>
                        <a:effectLst/>
                        <a:latin typeface="Calibri Light" panose="020F0302020204030204" pitchFamily="34" charset="0"/>
                        <a:ea typeface="Calibri" panose="020F05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60960" marR="60960" marT="30480" marB="30480" anchor="ctr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240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 err="1">
                          <a:solidFill>
                            <a:srgbClr val="00206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Antithrombin</a:t>
                      </a:r>
                      <a:r>
                        <a:rPr lang="en-US" sz="1800" b="0" dirty="0">
                          <a:solidFill>
                            <a:srgbClr val="00206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 deficiency</a:t>
                      </a:r>
                      <a:endParaRPr lang="en-US" sz="1800" b="0" dirty="0">
                        <a:solidFill>
                          <a:srgbClr val="002060"/>
                        </a:solidFill>
                        <a:effectLst/>
                        <a:latin typeface="Calibri Light" panose="020F0302020204030204" pitchFamily="34" charset="0"/>
                        <a:ea typeface="Calibri" panose="020F05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60960" marR="60960" marT="30480" marB="3048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800" dirty="0">
                        <a:solidFill>
                          <a:srgbClr val="002060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60960" marR="60960" marT="30480" marB="3048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240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206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Tissue plasminogen activator</a:t>
                      </a:r>
                      <a:endParaRPr lang="en-US" sz="1800">
                        <a:solidFill>
                          <a:srgbClr val="002060"/>
                        </a:solidFill>
                        <a:effectLst/>
                        <a:latin typeface="Calibri Light" panose="020F0302020204030204" pitchFamily="34" charset="0"/>
                        <a:ea typeface="Calibri" panose="020F05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60960" marR="60960" marT="30480" marB="30480" anchor="ctr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800">
                        <a:solidFill>
                          <a:srgbClr val="002060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60960" marR="60960" marT="30480" marB="3048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800" dirty="0">
                        <a:solidFill>
                          <a:srgbClr val="002060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60960" marR="60960" marT="30480" marB="3048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240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206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Elevated lipoprotein a</a:t>
                      </a:r>
                      <a:endParaRPr lang="en-US" sz="1800">
                        <a:solidFill>
                          <a:srgbClr val="002060"/>
                        </a:solidFill>
                        <a:effectLst/>
                        <a:latin typeface="Calibri Light" panose="020F0302020204030204" pitchFamily="34" charset="0"/>
                        <a:ea typeface="Calibri" panose="020F05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60960" marR="60960" marT="30480" marB="30480" anchor="ctr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800">
                        <a:solidFill>
                          <a:srgbClr val="002060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60960" marR="60960" marT="30480" marB="3048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800" dirty="0">
                        <a:solidFill>
                          <a:srgbClr val="002060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60960" marR="60960" marT="30480" marB="3048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240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206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Factor VII</a:t>
                      </a:r>
                      <a:endParaRPr lang="en-US" sz="1800">
                        <a:solidFill>
                          <a:srgbClr val="002060"/>
                        </a:solidFill>
                        <a:effectLst/>
                        <a:latin typeface="Calibri Light" panose="020F0302020204030204" pitchFamily="34" charset="0"/>
                        <a:ea typeface="Calibri" panose="020F05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60960" marR="60960" marT="30480" marB="30480" anchor="ctr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800">
                        <a:solidFill>
                          <a:srgbClr val="002060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60960" marR="60960" marT="30480" marB="3048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800" dirty="0">
                        <a:solidFill>
                          <a:srgbClr val="002060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60960" marR="60960" marT="30480" marB="3048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240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206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Factor XII</a:t>
                      </a:r>
                      <a:endParaRPr lang="en-US" sz="1800">
                        <a:solidFill>
                          <a:srgbClr val="002060"/>
                        </a:solidFill>
                        <a:effectLst/>
                        <a:latin typeface="Calibri Light" panose="020F0302020204030204" pitchFamily="34" charset="0"/>
                        <a:ea typeface="Calibri" panose="020F05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60960" marR="60960" marT="30480" marB="30480" anchor="ctr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800">
                        <a:solidFill>
                          <a:srgbClr val="002060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60960" marR="60960" marT="30480" marB="3048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800" dirty="0">
                        <a:solidFill>
                          <a:srgbClr val="002060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60960" marR="60960" marT="30480" marB="3048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240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206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Platelet glycoprotein</a:t>
                      </a:r>
                      <a:endParaRPr lang="en-US" sz="1800" dirty="0">
                        <a:solidFill>
                          <a:srgbClr val="002060"/>
                        </a:solidFill>
                        <a:effectLst/>
                        <a:latin typeface="Calibri Light" panose="020F0302020204030204" pitchFamily="34" charset="0"/>
                        <a:ea typeface="Calibri" panose="020F05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60960" marR="60960" marT="30480" marB="30480" anchor="ctr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800">
                        <a:solidFill>
                          <a:srgbClr val="002060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60960" marR="60960" marT="30480" marB="3048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800" dirty="0">
                        <a:solidFill>
                          <a:srgbClr val="002060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60960" marR="60960" marT="30480" marB="3048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240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206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Plasminogen activator </a:t>
                      </a:r>
                      <a:r>
                        <a:rPr lang="en-US" sz="1800" dirty="0" smtClean="0">
                          <a:solidFill>
                            <a:srgbClr val="00206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inhibitor</a:t>
                      </a:r>
                      <a:r>
                        <a:rPr lang="sr-Latn-RS" sz="1800" dirty="0" smtClean="0">
                          <a:solidFill>
                            <a:srgbClr val="00206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-PAI</a:t>
                      </a:r>
                      <a:endParaRPr lang="en-US" sz="1800" dirty="0">
                        <a:solidFill>
                          <a:srgbClr val="002060"/>
                        </a:solidFill>
                        <a:effectLst/>
                        <a:latin typeface="Calibri Light" panose="020F0302020204030204" pitchFamily="34" charset="0"/>
                        <a:ea typeface="Calibri" panose="020F05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60960" marR="60960" marT="30480" marB="30480" anchor="ctr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800">
                        <a:solidFill>
                          <a:srgbClr val="002060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60960" marR="60960" marT="30480" marB="3048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800">
                        <a:solidFill>
                          <a:srgbClr val="002060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60960" marR="60960" marT="30480" marB="3048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240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206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Heparin cofactor II</a:t>
                      </a:r>
                      <a:endParaRPr lang="en-US" sz="1800" dirty="0">
                        <a:solidFill>
                          <a:srgbClr val="002060"/>
                        </a:solidFill>
                        <a:effectLst/>
                        <a:latin typeface="Calibri Light" panose="020F0302020204030204" pitchFamily="34" charset="0"/>
                        <a:ea typeface="Calibri" panose="020F05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60960" marR="60960" marT="30480" marB="30480" anchor="ctr"/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32353" y="548680"/>
            <a:ext cx="9144000" cy="800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 Light" panose="020F0302020204030204" pitchFamily="34" charset="0"/>
                <a:ea typeface="Times New Roman" panose="02020603050405020304" pitchFamily="18" charset="0"/>
                <a:cs typeface="Calibri Light" panose="020F0302020204030204" pitchFamily="34" charset="0"/>
              </a:rPr>
              <a:t>Causes of genetic thrombophilia</a:t>
            </a:r>
            <a:endParaRPr kumimoji="0" lang="en-US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0513187"/>
      </p:ext>
    </p:extLst>
  </p:cSld>
  <p:clrMapOvr>
    <a:masterClrMapping/>
  </p:clrMapOvr>
  <p:transition spd="med" advClick="0"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itle 1"/>
          <p:cNvSpPr>
            <a:spLocks noGrp="1"/>
          </p:cNvSpPr>
          <p:nvPr>
            <p:ph type="title"/>
          </p:nvPr>
        </p:nvSpPr>
        <p:spPr>
          <a:xfrm>
            <a:off x="323528" y="125760"/>
            <a:ext cx="8229600" cy="1143000"/>
          </a:xfrm>
        </p:spPr>
        <p:txBody>
          <a:bodyPr/>
          <a:lstStyle/>
          <a:p>
            <a:r>
              <a:rPr lang="en-US" sz="32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Hereditary</a:t>
            </a:r>
            <a:r>
              <a:rPr lang="sr-Latn-RS" sz="32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" altLang="en-US" sz="32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en" altLang="en-US" sz="32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thrombophilia</a:t>
            </a:r>
            <a:endParaRPr lang="en-US" altLang="en-US" sz="32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</p:txBody>
      </p:sp>
      <p:sp>
        <p:nvSpPr>
          <p:cNvPr id="53251" name="Content Placeholder 2"/>
          <p:cNvSpPr>
            <a:spLocks noGrp="1"/>
          </p:cNvSpPr>
          <p:nvPr>
            <p:ph idx="1"/>
          </p:nvPr>
        </p:nvSpPr>
        <p:spPr>
          <a:xfrm>
            <a:off x="0" y="1268760"/>
            <a:ext cx="9144000" cy="5501208"/>
          </a:xfrm>
        </p:spPr>
        <p:txBody>
          <a:bodyPr/>
          <a:lstStyle/>
          <a:p>
            <a:pPr marL="0" indent="0">
              <a:buNone/>
            </a:pPr>
            <a:r>
              <a:rPr 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Hereditary</a:t>
            </a:r>
            <a:r>
              <a:rPr lang="en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thrombophilia includes:</a:t>
            </a:r>
          </a:p>
          <a:p>
            <a:r>
              <a:rPr lang="en-US" sz="20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Antithrombin</a:t>
            </a:r>
            <a:r>
              <a:rPr 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deficiency</a:t>
            </a:r>
            <a:r>
              <a:rPr lang="sr-Latn-R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(</a:t>
            </a:r>
            <a:r>
              <a:rPr lang="en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AT)</a:t>
            </a:r>
          </a:p>
          <a:p>
            <a:r>
              <a:rPr lang="sr-Latn-RS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P</a:t>
            </a:r>
            <a:r>
              <a:rPr lang="en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rotein </a:t>
            </a:r>
            <a:r>
              <a:rPr lang="en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C </a:t>
            </a:r>
            <a:r>
              <a:rPr 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deficiency</a:t>
            </a:r>
            <a:r>
              <a:rPr lang="sr-Latn-R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(PC</a:t>
            </a:r>
            <a:r>
              <a:rPr lang="en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)</a:t>
            </a:r>
          </a:p>
          <a:p>
            <a:r>
              <a:rPr lang="sr-Latn-RS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P</a:t>
            </a:r>
            <a:r>
              <a:rPr lang="en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rotein </a:t>
            </a:r>
            <a:r>
              <a:rPr lang="en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S </a:t>
            </a:r>
            <a:r>
              <a:rPr 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deficiency</a:t>
            </a:r>
            <a:r>
              <a:rPr lang="sr-Latn-R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(PS</a:t>
            </a:r>
            <a:r>
              <a:rPr lang="en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)</a:t>
            </a:r>
          </a:p>
          <a:p>
            <a:r>
              <a:rPr lang="en-US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Activated protein C resistance (APCR) due to factor V gene polymorphism (Factor V Leiden)</a:t>
            </a:r>
          </a:p>
          <a:p>
            <a:r>
              <a:rPr lang="en-US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Gene polymorphisms of prothrombin 20210 (FII20210</a:t>
            </a:r>
            <a:r>
              <a:rPr lang="en-US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)</a:t>
            </a:r>
            <a:endParaRPr lang="sr-Latn-RS" altLang="en-US" sz="2000" dirty="0" smtClean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endParaRPr lang="sr-Latn-RS" altLang="en-US" sz="2000" dirty="0" smtClean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 marL="0" indent="0">
              <a:buNone/>
            </a:pPr>
            <a:r>
              <a:rPr lang="sr-Latn-RS" sz="2000" b="1" dirty="0" smtClean="0">
                <a:solidFill>
                  <a:srgbClr val="7030A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F</a:t>
            </a:r>
            <a:r>
              <a:rPr lang="en-US" sz="2000" b="1" dirty="0" smtClean="0">
                <a:solidFill>
                  <a:srgbClr val="7030A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or </a:t>
            </a:r>
            <a:r>
              <a:rPr lang="en-US" sz="2000" b="1" dirty="0">
                <a:solidFill>
                  <a:srgbClr val="7030A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the following mutations, the association with an increased risk of thrombosis has not been clearly demonstrated:</a:t>
            </a:r>
            <a:r>
              <a:rPr lang="en" sz="2000" b="1" dirty="0" smtClean="0">
                <a:solidFill>
                  <a:srgbClr val="7030A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:</a:t>
            </a:r>
            <a:endParaRPr lang="sr-Cyrl-CS" altLang="en-US" sz="20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r>
              <a:rPr lang="en-US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Methylene tetrahydrofolate reductase (MTHFR) gene polymorphism</a:t>
            </a:r>
          </a:p>
          <a:p>
            <a:r>
              <a:rPr lang="en-US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Plasminogen activator inhibitor 1 (PAI 1) gene polymorphism</a:t>
            </a:r>
            <a:endParaRPr lang="sr-Latn-RS" altLang="en-US" sz="20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 marL="0" indent="0">
              <a:buNone/>
            </a:pPr>
            <a:r>
              <a:rPr lang="sr-Latn-RS" sz="2000" b="1" dirty="0" smtClean="0">
                <a:solidFill>
                  <a:srgbClr val="7030A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" sz="2000" b="1" dirty="0" smtClean="0">
                <a:solidFill>
                  <a:srgbClr val="7030A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These mutations are only tested in </a:t>
            </a:r>
            <a:r>
              <a:rPr lang="en" sz="2000" b="1" dirty="0">
                <a:solidFill>
                  <a:srgbClr val="7030A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exceptional </a:t>
            </a:r>
            <a:r>
              <a:rPr lang="en" sz="2000" b="1" dirty="0" smtClean="0">
                <a:solidFill>
                  <a:srgbClr val="7030A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situations</a:t>
            </a:r>
            <a:endParaRPr lang="sr-Cyrl-RS" sz="2000" b="1" dirty="0">
              <a:solidFill>
                <a:srgbClr val="7030A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endParaRPr lang="en-US" altLang="en-US" sz="20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>
              <a:buFontTx/>
              <a:buNone/>
            </a:pPr>
            <a:endParaRPr lang="en-US" altLang="en-US" sz="24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>
              <a:buFont typeface="Wingdings" pitchFamily="2" charset="2"/>
              <a:buChar char="v"/>
            </a:pPr>
            <a:endParaRPr lang="en-US" altLang="en-US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8946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itle 1"/>
          <p:cNvSpPr>
            <a:spLocks noGrp="1"/>
          </p:cNvSpPr>
          <p:nvPr>
            <p:ph type="title" idx="4294967295"/>
          </p:nvPr>
        </p:nvSpPr>
        <p:spPr>
          <a:xfrm>
            <a:off x="251520" y="0"/>
            <a:ext cx="8229600" cy="1143000"/>
          </a:xfrm>
        </p:spPr>
        <p:txBody>
          <a:bodyPr/>
          <a:lstStyle/>
          <a:p>
            <a:r>
              <a:rPr lang="en" altLang="en-US" sz="36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Acquired thrombophilia</a:t>
            </a:r>
            <a:endParaRPr lang="en-US" altLang="en-US" sz="36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</p:txBody>
      </p:sp>
      <p:sp>
        <p:nvSpPr>
          <p:cNvPr id="63491" name="Content Placeholder 4"/>
          <p:cNvSpPr>
            <a:spLocks noGrp="1"/>
          </p:cNvSpPr>
          <p:nvPr>
            <p:ph idx="4294967295"/>
          </p:nvPr>
        </p:nvSpPr>
        <p:spPr>
          <a:xfrm>
            <a:off x="467544" y="1412776"/>
            <a:ext cx="8229600" cy="4525963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en-US" alt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Acquired thrombophilia includes various </a:t>
            </a:r>
            <a:r>
              <a:rPr lang="en-US" altLang="en-US" sz="22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prothrombotic</a:t>
            </a:r>
            <a:r>
              <a:rPr lang="en-US" altLang="en-US" sz="2200" dirty="0">
                <a:solidFill>
                  <a:schemeClr val="accent6">
                    <a:lumMod val="60000"/>
                    <a:lumOff val="4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conditions:</a:t>
            </a:r>
          </a:p>
          <a:p>
            <a:pPr>
              <a:defRPr/>
            </a:pPr>
            <a:r>
              <a:rPr lang="en-US" alt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Antiphospholipid syndrome</a:t>
            </a:r>
          </a:p>
          <a:p>
            <a:pPr>
              <a:defRPr/>
            </a:pPr>
            <a:r>
              <a:rPr lang="en-US" alt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Pregnancy and the postpartum period</a:t>
            </a:r>
          </a:p>
          <a:p>
            <a:pPr>
              <a:defRPr/>
            </a:pPr>
            <a:r>
              <a:rPr lang="en-US" alt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Use of hormonal contraceptives</a:t>
            </a:r>
          </a:p>
          <a:p>
            <a:pPr>
              <a:defRPr/>
            </a:pPr>
            <a:r>
              <a:rPr lang="en-US" alt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Major surgical interventions</a:t>
            </a:r>
          </a:p>
          <a:p>
            <a:pPr>
              <a:defRPr/>
            </a:pPr>
            <a:r>
              <a:rPr lang="en-US" alt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Malignancies</a:t>
            </a:r>
          </a:p>
          <a:p>
            <a:pPr>
              <a:defRPr/>
            </a:pPr>
            <a:r>
              <a:rPr lang="en-US" alt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Chronic myeloproliferative neoplasms</a:t>
            </a:r>
          </a:p>
          <a:p>
            <a:pPr>
              <a:defRPr/>
            </a:pPr>
            <a:r>
              <a:rPr lang="en-US" alt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Paroxysmal nocturnal hemoglobinuria</a:t>
            </a:r>
          </a:p>
          <a:p>
            <a:pPr>
              <a:defRPr/>
            </a:pPr>
            <a:r>
              <a:rPr lang="en-US" alt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Ulcerative colitis</a:t>
            </a:r>
          </a:p>
          <a:p>
            <a:pPr>
              <a:defRPr/>
            </a:pPr>
            <a:r>
              <a:rPr lang="en-US" altLang="en-US" sz="22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Behcet's</a:t>
            </a:r>
            <a:r>
              <a:rPr lang="en-US" alt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disease</a:t>
            </a:r>
          </a:p>
          <a:p>
            <a:pPr>
              <a:defRPr/>
            </a:pPr>
            <a:r>
              <a:rPr lang="en-US" alt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Heparin-induced thrombocytopenia (HIT)</a:t>
            </a:r>
            <a:endParaRPr lang="en" altLang="en-US" sz="2200" dirty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8909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 idx="4294967295"/>
          </p:nvPr>
        </p:nvSpPr>
        <p:spPr>
          <a:xfrm>
            <a:off x="285750" y="188640"/>
            <a:ext cx="8658225" cy="1141413"/>
          </a:xfrm>
        </p:spPr>
        <p:txBody>
          <a:bodyPr/>
          <a:lstStyle/>
          <a:p>
            <a:r>
              <a:rPr lang="en-US" altLang="en-US" sz="32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Mechanism of thrombosis in </a:t>
            </a:r>
            <a:r>
              <a:rPr lang="sr-Latn-RS" altLang="en-US" sz="32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h</a:t>
            </a:r>
            <a:r>
              <a:rPr lang="en-US" sz="3200" dirty="0" err="1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ereditary</a:t>
            </a:r>
            <a:r>
              <a:rPr lang="sr-Latn-RS" sz="32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altLang="en-US" sz="3200" dirty="0" err="1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thrombophilias</a:t>
            </a:r>
            <a:endParaRPr lang="en-US" altLang="en-US" sz="32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</p:txBody>
      </p:sp>
      <p:sp>
        <p:nvSpPr>
          <p:cNvPr id="49155" name="Content Placeholder 2"/>
          <p:cNvSpPr>
            <a:spLocks noGrp="1"/>
          </p:cNvSpPr>
          <p:nvPr>
            <p:ph idx="4294967295"/>
          </p:nvPr>
        </p:nvSpPr>
        <p:spPr>
          <a:xfrm>
            <a:off x="457200" y="1600200"/>
            <a:ext cx="8229600" cy="4997450"/>
          </a:xfrm>
        </p:spPr>
        <p:txBody>
          <a:bodyPr/>
          <a:lstStyle/>
          <a:p>
            <a:pPr marL="0" indent="0">
              <a:buNone/>
              <a:defRPr/>
            </a:pPr>
            <a:endParaRPr lang="en-US" altLang="en-US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>
              <a:defRPr/>
            </a:pPr>
            <a:endParaRPr lang="en-US" altLang="en-US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>
              <a:defRPr/>
            </a:pPr>
            <a:endParaRPr lang="en-US" altLang="en-US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>
              <a:defRPr/>
            </a:pPr>
            <a:endParaRPr lang="en-US" altLang="en-US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>
              <a:defRPr/>
            </a:pPr>
            <a:endParaRPr lang="en-US" altLang="en-US" sz="18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>
              <a:defRPr/>
            </a:pPr>
            <a:endParaRPr lang="en-US" altLang="en-US" sz="18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>
              <a:defRPr/>
            </a:pPr>
            <a:endParaRPr lang="en-US" altLang="en-US" sz="18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>
              <a:defRPr/>
            </a:pPr>
            <a:endParaRPr lang="en-US" altLang="en-US" sz="18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  <a:defRPr/>
            </a:pPr>
            <a:r>
              <a:rPr lang="en-US" alt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 all </a:t>
            </a:r>
            <a:r>
              <a:rPr lang="en-US" altLang="en-US" sz="22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thrombophilias</a:t>
            </a:r>
            <a:r>
              <a:rPr lang="en-US" alt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there is:</a:t>
            </a:r>
          </a:p>
          <a:p>
            <a:pPr>
              <a:defRPr/>
            </a:pPr>
            <a:r>
              <a:rPr lang="en-US" alt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Increased generation of thrombin</a:t>
            </a:r>
          </a:p>
          <a:p>
            <a:pPr>
              <a:defRPr/>
            </a:pPr>
            <a:r>
              <a:rPr lang="sr-Latn-RS" altLang="en-US" sz="22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</a:t>
            </a:r>
            <a:r>
              <a:rPr lang="en-US" altLang="en-US" sz="2200" dirty="0" err="1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mpaired</a:t>
            </a:r>
            <a:r>
              <a:rPr lang="en-US" altLang="en-US" sz="22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alt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rapid and efficient inactivation of thrombin</a:t>
            </a:r>
            <a:endParaRPr lang="en-US" altLang="en-US" sz="2200" dirty="0">
              <a:solidFill>
                <a:schemeClr val="accent6">
                  <a:lumMod val="60000"/>
                  <a:lumOff val="4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>
              <a:defRPr/>
            </a:pPr>
            <a:endParaRPr lang="en-US" altLang="en-US" sz="18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5530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7175" y="1772816"/>
            <a:ext cx="8429625" cy="3268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322144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744663" y="146050"/>
            <a:ext cx="5843587" cy="544513"/>
          </a:xfrm>
        </p:spPr>
        <p:txBody>
          <a:bodyPr lIns="0" rIns="0" anchor="t" anchorCtr="1"/>
          <a:lstStyle/>
          <a:p>
            <a:r>
              <a:rPr lang="en" altLang="en-US" sz="36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Antithrombin</a:t>
            </a:r>
            <a:endParaRPr lang="en-US" altLang="en-US" sz="36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</p:txBody>
      </p:sp>
      <p:sp>
        <p:nvSpPr>
          <p:cNvPr id="53251" name="Text Box 3"/>
          <p:cNvSpPr txBox="1">
            <a:spLocks noChangeArrowheads="1"/>
          </p:cNvSpPr>
          <p:nvPr/>
        </p:nvSpPr>
        <p:spPr bwMode="auto">
          <a:xfrm>
            <a:off x="334963" y="804863"/>
            <a:ext cx="8323262" cy="30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Ctr="1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en-US" sz="2200" i="1">
              <a:solidFill>
                <a:srgbClr val="00FFFF"/>
              </a:solidFill>
              <a:effectLst>
                <a:outerShdw blurRad="38100" dist="38100" dir="2700000" algn="tl">
                  <a:srgbClr val="C0C0C0"/>
                </a:outerShdw>
              </a:effectLst>
              <a:cs typeface="+mn-cs"/>
            </a:endParaRPr>
          </a:p>
        </p:txBody>
      </p:sp>
      <p:sp>
        <p:nvSpPr>
          <p:cNvPr id="57348" name="Line 4"/>
          <p:cNvSpPr>
            <a:spLocks noChangeShapeType="1"/>
          </p:cNvSpPr>
          <p:nvPr/>
        </p:nvSpPr>
        <p:spPr bwMode="auto">
          <a:xfrm flipV="1">
            <a:off x="2752725" y="2851150"/>
            <a:ext cx="19050" cy="1654175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stealth" w="lg" len="lg"/>
          </a:ln>
        </p:spPr>
        <p:txBody>
          <a:bodyPr wrap="none" lIns="83466" tIns="41733" rIns="83466" bIns="41733" anchor="ctr"/>
          <a:lstStyle/>
          <a:p>
            <a:endParaRPr lang="en-US"/>
          </a:p>
        </p:txBody>
      </p:sp>
      <p:sp>
        <p:nvSpPr>
          <p:cNvPr id="57349" name="Rectangle 5"/>
          <p:cNvSpPr>
            <a:spLocks noChangeArrowheads="1"/>
          </p:cNvSpPr>
          <p:nvPr/>
        </p:nvSpPr>
        <p:spPr bwMode="auto">
          <a:xfrm>
            <a:off x="2427288" y="3279775"/>
            <a:ext cx="1895475" cy="639763"/>
          </a:xfrm>
          <a:prstGeom prst="rect">
            <a:avLst/>
          </a:prstGeom>
          <a:solidFill>
            <a:srgbClr val="FFFF00"/>
          </a:solidFill>
          <a:ln w="76200">
            <a:solidFill>
              <a:srgbClr val="000000"/>
            </a:solidFill>
            <a:miter lim="800000"/>
            <a:headEnd/>
            <a:tailEnd/>
          </a:ln>
        </p:spPr>
        <p:txBody>
          <a:bodyPr lIns="83466" tIns="41733" rIns="83466" bIns="41733" anchor="ctr"/>
          <a:lstStyle/>
          <a:p>
            <a:pPr eaLnBrk="1" hangingPunct="1"/>
            <a:endParaRPr lang="en-US" altLang="en-US"/>
          </a:p>
        </p:txBody>
      </p:sp>
      <p:sp>
        <p:nvSpPr>
          <p:cNvPr id="57350" name="Line 6"/>
          <p:cNvSpPr>
            <a:spLocks noChangeShapeType="1"/>
          </p:cNvSpPr>
          <p:nvPr/>
        </p:nvSpPr>
        <p:spPr bwMode="auto">
          <a:xfrm>
            <a:off x="3292475" y="3300413"/>
            <a:ext cx="0" cy="577850"/>
          </a:xfrm>
          <a:prstGeom prst="line">
            <a:avLst/>
          </a:prstGeom>
          <a:noFill/>
          <a:ln w="76200">
            <a:solidFill>
              <a:srgbClr val="000000"/>
            </a:solidFill>
            <a:round/>
            <a:headEnd/>
            <a:tailEnd/>
          </a:ln>
        </p:spPr>
        <p:txBody>
          <a:bodyPr wrap="none" lIns="83466" tIns="41733" rIns="83466" bIns="41733" anchor="ctr"/>
          <a:lstStyle/>
          <a:p>
            <a:endParaRPr lang="en-US"/>
          </a:p>
        </p:txBody>
      </p:sp>
      <p:sp>
        <p:nvSpPr>
          <p:cNvPr id="57351" name="Rectangle 7"/>
          <p:cNvSpPr>
            <a:spLocks noChangeArrowheads="1"/>
          </p:cNvSpPr>
          <p:nvPr/>
        </p:nvSpPr>
        <p:spPr bwMode="auto">
          <a:xfrm>
            <a:off x="5761037" y="3299393"/>
            <a:ext cx="1895475" cy="639763"/>
          </a:xfrm>
          <a:prstGeom prst="rect">
            <a:avLst/>
          </a:prstGeom>
          <a:solidFill>
            <a:srgbClr val="FFFF00"/>
          </a:solidFill>
          <a:ln w="76200">
            <a:solidFill>
              <a:srgbClr val="000000"/>
            </a:solidFill>
            <a:miter lim="800000"/>
            <a:headEnd/>
            <a:tailEnd/>
          </a:ln>
        </p:spPr>
        <p:txBody>
          <a:bodyPr lIns="83466" tIns="41733" rIns="83466" bIns="41733" anchor="ctr"/>
          <a:lstStyle/>
          <a:p>
            <a:pPr eaLnBrk="1" hangingPunct="1"/>
            <a:endParaRPr lang="en-US" altLang="en-US"/>
          </a:p>
        </p:txBody>
      </p:sp>
      <p:sp>
        <p:nvSpPr>
          <p:cNvPr id="57352" name="Text Box 8"/>
          <p:cNvSpPr txBox="1">
            <a:spLocks noChangeArrowheads="1"/>
          </p:cNvSpPr>
          <p:nvPr/>
        </p:nvSpPr>
        <p:spPr bwMode="auto">
          <a:xfrm>
            <a:off x="6053364" y="3388519"/>
            <a:ext cx="17113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1" hangingPunct="1"/>
            <a:r>
              <a:rPr lang="en" altLang="en-US" sz="2700">
                <a:solidFill>
                  <a:srgbClr val="000000"/>
                </a:solidFill>
              </a:rPr>
              <a:t>Xa Va</a:t>
            </a:r>
          </a:p>
        </p:txBody>
      </p:sp>
      <p:sp>
        <p:nvSpPr>
          <p:cNvPr id="57353" name="Line 9"/>
          <p:cNvSpPr>
            <a:spLocks noChangeShapeType="1"/>
          </p:cNvSpPr>
          <p:nvPr/>
        </p:nvSpPr>
        <p:spPr bwMode="auto">
          <a:xfrm>
            <a:off x="6516216" y="3319463"/>
            <a:ext cx="0" cy="600075"/>
          </a:xfrm>
          <a:prstGeom prst="line">
            <a:avLst/>
          </a:prstGeom>
          <a:noFill/>
          <a:ln w="76200">
            <a:solidFill>
              <a:srgbClr val="000000"/>
            </a:solidFill>
            <a:round/>
            <a:headEnd/>
            <a:tailEnd/>
          </a:ln>
        </p:spPr>
        <p:txBody>
          <a:bodyPr wrap="none" lIns="83466" tIns="41733" rIns="83466" bIns="41733" anchor="ctr"/>
          <a:lstStyle/>
          <a:p>
            <a:endParaRPr lang="en-US"/>
          </a:p>
        </p:txBody>
      </p:sp>
      <p:sp>
        <p:nvSpPr>
          <p:cNvPr id="57354" name="Rectangle 10"/>
          <p:cNvSpPr>
            <a:spLocks noChangeArrowheads="1"/>
          </p:cNvSpPr>
          <p:nvPr/>
        </p:nvSpPr>
        <p:spPr bwMode="auto">
          <a:xfrm>
            <a:off x="3771106" y="1854199"/>
            <a:ext cx="1895475" cy="639763"/>
          </a:xfrm>
          <a:prstGeom prst="rect">
            <a:avLst/>
          </a:prstGeom>
          <a:solidFill>
            <a:srgbClr val="FFFF00"/>
          </a:solidFill>
          <a:ln w="76200">
            <a:solidFill>
              <a:srgbClr val="000000"/>
            </a:solidFill>
            <a:miter lim="800000"/>
            <a:headEnd/>
            <a:tailEnd/>
          </a:ln>
        </p:spPr>
        <p:txBody>
          <a:bodyPr lIns="83466" tIns="41733" rIns="83466" bIns="41733" anchor="ctr"/>
          <a:lstStyle/>
          <a:p>
            <a:pPr eaLnBrk="1" hangingPunct="1"/>
            <a:endParaRPr lang="en-US" altLang="en-US"/>
          </a:p>
        </p:txBody>
      </p:sp>
      <p:sp>
        <p:nvSpPr>
          <p:cNvPr id="57355" name="Text Box 11"/>
          <p:cNvSpPr txBox="1">
            <a:spLocks noChangeArrowheads="1"/>
          </p:cNvSpPr>
          <p:nvPr/>
        </p:nvSpPr>
        <p:spPr bwMode="auto">
          <a:xfrm>
            <a:off x="4031456" y="1952625"/>
            <a:ext cx="179863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1" hangingPunct="1"/>
            <a:r>
              <a:rPr lang="en" altLang="en-US" sz="2700" dirty="0">
                <a:solidFill>
                  <a:srgbClr val="000000"/>
                </a:solidFill>
              </a:rPr>
              <a:t>TF VII(a)</a:t>
            </a:r>
          </a:p>
        </p:txBody>
      </p:sp>
      <p:sp>
        <p:nvSpPr>
          <p:cNvPr id="57356" name="Line 12"/>
          <p:cNvSpPr>
            <a:spLocks noChangeShapeType="1"/>
          </p:cNvSpPr>
          <p:nvPr/>
        </p:nvSpPr>
        <p:spPr bwMode="auto">
          <a:xfrm>
            <a:off x="4470400" y="1857602"/>
            <a:ext cx="0" cy="558800"/>
          </a:xfrm>
          <a:prstGeom prst="line">
            <a:avLst/>
          </a:prstGeom>
          <a:noFill/>
          <a:ln w="76200">
            <a:solidFill>
              <a:srgbClr val="000000"/>
            </a:solidFill>
            <a:round/>
            <a:headEnd/>
            <a:tailEnd/>
          </a:ln>
        </p:spPr>
        <p:txBody>
          <a:bodyPr wrap="none" lIns="83466" tIns="41733" rIns="83466" bIns="41733" anchor="ctr"/>
          <a:lstStyle/>
          <a:p>
            <a:endParaRPr lang="en-US"/>
          </a:p>
        </p:txBody>
      </p:sp>
      <p:sp>
        <p:nvSpPr>
          <p:cNvPr id="57357" name="Rectangle 13"/>
          <p:cNvSpPr>
            <a:spLocks noChangeArrowheads="1"/>
          </p:cNvSpPr>
          <p:nvPr/>
        </p:nvSpPr>
        <p:spPr bwMode="auto">
          <a:xfrm>
            <a:off x="4429125" y="4714875"/>
            <a:ext cx="715963" cy="658813"/>
          </a:xfrm>
          <a:prstGeom prst="rect">
            <a:avLst/>
          </a:prstGeom>
          <a:solidFill>
            <a:srgbClr val="FFFF00"/>
          </a:solidFill>
          <a:ln w="76200">
            <a:solidFill>
              <a:srgbClr val="000000"/>
            </a:solidFill>
            <a:miter lim="800000"/>
            <a:headEnd/>
            <a:tailEnd/>
          </a:ln>
        </p:spPr>
        <p:txBody>
          <a:bodyPr lIns="83466" tIns="41733" rIns="83466" bIns="41733" anchor="ctr"/>
          <a:lstStyle/>
          <a:p>
            <a:pPr eaLnBrk="1" hangingPunct="1"/>
            <a:endParaRPr lang="en-US" altLang="en-US"/>
          </a:p>
        </p:txBody>
      </p:sp>
      <p:sp>
        <p:nvSpPr>
          <p:cNvPr id="57358" name="Text Box 14"/>
          <p:cNvSpPr txBox="1">
            <a:spLocks noChangeArrowheads="1"/>
          </p:cNvSpPr>
          <p:nvPr/>
        </p:nvSpPr>
        <p:spPr bwMode="auto">
          <a:xfrm>
            <a:off x="4643438" y="4786313"/>
            <a:ext cx="655637" cy="703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1" hangingPunct="1"/>
            <a:r>
              <a:rPr lang="en" altLang="en-US" sz="2700">
                <a:solidFill>
                  <a:srgbClr val="000000"/>
                </a:solidFill>
              </a:rPr>
              <a:t>IIa</a:t>
            </a:r>
          </a:p>
        </p:txBody>
      </p:sp>
      <p:sp>
        <p:nvSpPr>
          <p:cNvPr id="57359" name="Line 15"/>
          <p:cNvSpPr>
            <a:spLocks noChangeShapeType="1"/>
          </p:cNvSpPr>
          <p:nvPr/>
        </p:nvSpPr>
        <p:spPr bwMode="auto">
          <a:xfrm flipH="1">
            <a:off x="4378325" y="2566988"/>
            <a:ext cx="681038" cy="600075"/>
          </a:xfrm>
          <a:prstGeom prst="line">
            <a:avLst/>
          </a:prstGeom>
          <a:noFill/>
          <a:ln w="76200">
            <a:solidFill>
              <a:srgbClr val="FFFF00"/>
            </a:solidFill>
            <a:round/>
            <a:headEnd/>
            <a:tailEnd type="stealth" w="lg" len="lg"/>
          </a:ln>
        </p:spPr>
        <p:txBody>
          <a:bodyPr wrap="none" lIns="83466" tIns="41733" rIns="83466" bIns="41733" anchor="ctr"/>
          <a:lstStyle/>
          <a:p>
            <a:endParaRPr lang="en-US"/>
          </a:p>
        </p:txBody>
      </p:sp>
      <p:sp>
        <p:nvSpPr>
          <p:cNvPr id="57360" name="Line 16"/>
          <p:cNvSpPr>
            <a:spLocks noChangeShapeType="1"/>
          </p:cNvSpPr>
          <p:nvPr/>
        </p:nvSpPr>
        <p:spPr bwMode="auto">
          <a:xfrm>
            <a:off x="5243513" y="2566988"/>
            <a:ext cx="588962" cy="619125"/>
          </a:xfrm>
          <a:prstGeom prst="line">
            <a:avLst/>
          </a:prstGeom>
          <a:noFill/>
          <a:ln w="76200">
            <a:solidFill>
              <a:srgbClr val="FFFF00"/>
            </a:solidFill>
            <a:round/>
            <a:headEnd/>
            <a:tailEnd type="stealth" w="lg" len="lg"/>
          </a:ln>
        </p:spPr>
        <p:txBody>
          <a:bodyPr wrap="none" lIns="83466" tIns="41733" rIns="83466" bIns="41733" anchor="ctr"/>
          <a:lstStyle/>
          <a:p>
            <a:endParaRPr lang="en-US"/>
          </a:p>
        </p:txBody>
      </p:sp>
      <p:sp>
        <p:nvSpPr>
          <p:cNvPr id="57361" name="Line 17"/>
          <p:cNvSpPr>
            <a:spLocks noChangeShapeType="1"/>
          </p:cNvSpPr>
          <p:nvPr/>
        </p:nvSpPr>
        <p:spPr bwMode="auto">
          <a:xfrm>
            <a:off x="4545013" y="3559175"/>
            <a:ext cx="1195387" cy="0"/>
          </a:xfrm>
          <a:prstGeom prst="line">
            <a:avLst/>
          </a:prstGeom>
          <a:noFill/>
          <a:ln w="76200">
            <a:solidFill>
              <a:srgbClr val="FFFF00"/>
            </a:solidFill>
            <a:round/>
            <a:headEnd/>
            <a:tailEnd type="stealth" w="lg" len="lg"/>
          </a:ln>
        </p:spPr>
        <p:txBody>
          <a:bodyPr wrap="none" lIns="83466" tIns="41733" rIns="83466" bIns="41733" anchor="ctr"/>
          <a:lstStyle/>
          <a:p>
            <a:endParaRPr lang="en-US"/>
          </a:p>
        </p:txBody>
      </p:sp>
      <p:sp>
        <p:nvSpPr>
          <p:cNvPr id="57362" name="Line 18"/>
          <p:cNvSpPr>
            <a:spLocks noChangeShapeType="1"/>
          </p:cNvSpPr>
          <p:nvPr/>
        </p:nvSpPr>
        <p:spPr bwMode="auto">
          <a:xfrm flipH="1">
            <a:off x="5243513" y="4013200"/>
            <a:ext cx="588962" cy="952500"/>
          </a:xfrm>
          <a:prstGeom prst="line">
            <a:avLst/>
          </a:prstGeom>
          <a:noFill/>
          <a:ln w="76200">
            <a:solidFill>
              <a:srgbClr val="FFFF00"/>
            </a:solidFill>
            <a:round/>
            <a:headEnd/>
            <a:tailEnd type="stealth" w="lg" len="lg"/>
          </a:ln>
        </p:spPr>
        <p:txBody>
          <a:bodyPr wrap="none" lIns="83466" tIns="41733" rIns="83466" bIns="41733" anchor="ctr"/>
          <a:lstStyle/>
          <a:p>
            <a:endParaRPr lang="en-US"/>
          </a:p>
        </p:txBody>
      </p:sp>
      <p:sp>
        <p:nvSpPr>
          <p:cNvPr id="57363" name="Rectangle 19"/>
          <p:cNvSpPr>
            <a:spLocks noChangeArrowheads="1"/>
          </p:cNvSpPr>
          <p:nvPr/>
        </p:nvSpPr>
        <p:spPr bwMode="auto">
          <a:xfrm>
            <a:off x="2071688" y="4786313"/>
            <a:ext cx="1573212" cy="1598612"/>
          </a:xfrm>
          <a:prstGeom prst="rect">
            <a:avLst/>
          </a:prstGeom>
          <a:solidFill>
            <a:srgbClr val="33CC33"/>
          </a:solidFill>
          <a:ln w="76200">
            <a:solidFill>
              <a:srgbClr val="000000"/>
            </a:solidFill>
            <a:miter lim="800000"/>
            <a:headEnd/>
            <a:tailEnd/>
          </a:ln>
        </p:spPr>
        <p:txBody>
          <a:bodyPr lIns="83466" tIns="41733" rIns="83466" bIns="41733" anchor="ctr"/>
          <a:lstStyle/>
          <a:p>
            <a:pPr eaLnBrk="1" hangingPunct="1"/>
            <a:endParaRPr lang="en-US" altLang="en-US"/>
          </a:p>
        </p:txBody>
      </p:sp>
      <p:sp>
        <p:nvSpPr>
          <p:cNvPr id="57364" name="Line 20"/>
          <p:cNvSpPr>
            <a:spLocks noChangeShapeType="1"/>
          </p:cNvSpPr>
          <p:nvPr/>
        </p:nvSpPr>
        <p:spPr bwMode="auto">
          <a:xfrm>
            <a:off x="2132013" y="5602288"/>
            <a:ext cx="1517650" cy="0"/>
          </a:xfrm>
          <a:prstGeom prst="line">
            <a:avLst/>
          </a:prstGeom>
          <a:noFill/>
          <a:ln w="76200">
            <a:solidFill>
              <a:srgbClr val="000000"/>
            </a:solidFill>
            <a:round/>
            <a:headEnd/>
            <a:tailEnd/>
          </a:ln>
        </p:spPr>
        <p:txBody>
          <a:bodyPr wrap="none" lIns="83466" tIns="41733" rIns="83466" bIns="41733" anchor="ctr"/>
          <a:lstStyle/>
          <a:p>
            <a:endParaRPr lang="en-US"/>
          </a:p>
        </p:txBody>
      </p:sp>
      <p:sp>
        <p:nvSpPr>
          <p:cNvPr id="57365" name="Rectangle 21"/>
          <p:cNvSpPr>
            <a:spLocks noChangeArrowheads="1"/>
          </p:cNvSpPr>
          <p:nvPr/>
        </p:nvSpPr>
        <p:spPr bwMode="auto">
          <a:xfrm>
            <a:off x="1285875" y="1430338"/>
            <a:ext cx="790575" cy="639762"/>
          </a:xfrm>
          <a:prstGeom prst="rect">
            <a:avLst/>
          </a:prstGeom>
          <a:solidFill>
            <a:srgbClr val="FFFF00"/>
          </a:solidFill>
          <a:ln w="76200">
            <a:solidFill>
              <a:srgbClr val="000000"/>
            </a:solidFill>
            <a:miter lim="800000"/>
            <a:headEnd/>
            <a:tailEnd/>
          </a:ln>
        </p:spPr>
        <p:txBody>
          <a:bodyPr lIns="83466" tIns="41733" rIns="83466" bIns="41733" anchor="ctr"/>
          <a:lstStyle/>
          <a:p>
            <a:pPr eaLnBrk="1" hangingPunct="1"/>
            <a:endParaRPr lang="en-US" altLang="en-US"/>
          </a:p>
        </p:txBody>
      </p:sp>
      <p:sp>
        <p:nvSpPr>
          <p:cNvPr id="57366" name="Text Box 22"/>
          <p:cNvSpPr txBox="1">
            <a:spLocks noChangeArrowheads="1"/>
          </p:cNvSpPr>
          <p:nvPr/>
        </p:nvSpPr>
        <p:spPr bwMode="auto">
          <a:xfrm>
            <a:off x="1360488" y="1514475"/>
            <a:ext cx="747712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1" hangingPunct="1"/>
            <a:r>
              <a:rPr lang="en" altLang="en-US" sz="2700">
                <a:solidFill>
                  <a:srgbClr val="000000"/>
                </a:solidFill>
              </a:rPr>
              <a:t>XIIa</a:t>
            </a:r>
          </a:p>
        </p:txBody>
      </p:sp>
      <p:sp>
        <p:nvSpPr>
          <p:cNvPr id="57367" name="Rectangle 23"/>
          <p:cNvSpPr>
            <a:spLocks noChangeArrowheads="1"/>
          </p:cNvSpPr>
          <p:nvPr/>
        </p:nvSpPr>
        <p:spPr bwMode="auto">
          <a:xfrm>
            <a:off x="2446338" y="2214563"/>
            <a:ext cx="752475" cy="639762"/>
          </a:xfrm>
          <a:prstGeom prst="rect">
            <a:avLst/>
          </a:prstGeom>
          <a:solidFill>
            <a:srgbClr val="FFFF00"/>
          </a:solidFill>
          <a:ln w="76200">
            <a:solidFill>
              <a:srgbClr val="000000"/>
            </a:solidFill>
            <a:miter lim="800000"/>
            <a:headEnd/>
            <a:tailEnd/>
          </a:ln>
        </p:spPr>
        <p:txBody>
          <a:bodyPr lIns="83466" tIns="41733" rIns="83466" bIns="41733" anchor="ctr"/>
          <a:lstStyle/>
          <a:p>
            <a:pPr eaLnBrk="1" hangingPunct="1"/>
            <a:endParaRPr lang="en-US" altLang="en-US"/>
          </a:p>
        </p:txBody>
      </p:sp>
      <p:sp>
        <p:nvSpPr>
          <p:cNvPr id="57368" name="Text Box 24"/>
          <p:cNvSpPr txBox="1">
            <a:spLocks noChangeArrowheads="1"/>
          </p:cNvSpPr>
          <p:nvPr/>
        </p:nvSpPr>
        <p:spPr bwMode="auto">
          <a:xfrm>
            <a:off x="2555875" y="2317750"/>
            <a:ext cx="6429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1" hangingPunct="1"/>
            <a:r>
              <a:rPr lang="en" altLang="en-US" sz="2700">
                <a:solidFill>
                  <a:srgbClr val="000000"/>
                </a:solidFill>
              </a:rPr>
              <a:t>XIa</a:t>
            </a:r>
          </a:p>
        </p:txBody>
      </p:sp>
      <p:sp>
        <p:nvSpPr>
          <p:cNvPr id="57369" name="Line 25"/>
          <p:cNvSpPr>
            <a:spLocks noChangeShapeType="1"/>
          </p:cNvSpPr>
          <p:nvPr/>
        </p:nvSpPr>
        <p:spPr bwMode="auto">
          <a:xfrm>
            <a:off x="2147888" y="1973263"/>
            <a:ext cx="220662" cy="331787"/>
          </a:xfrm>
          <a:prstGeom prst="line">
            <a:avLst/>
          </a:prstGeom>
          <a:noFill/>
          <a:ln w="76200">
            <a:solidFill>
              <a:srgbClr val="FFFF00"/>
            </a:solidFill>
            <a:round/>
            <a:headEnd/>
            <a:tailEnd type="stealth" w="lg" len="lg"/>
          </a:ln>
        </p:spPr>
        <p:txBody>
          <a:bodyPr wrap="none" lIns="83466" tIns="41733" rIns="83466" bIns="41733" anchor="ctr"/>
          <a:lstStyle/>
          <a:p>
            <a:endParaRPr lang="en-US"/>
          </a:p>
        </p:txBody>
      </p:sp>
      <p:sp>
        <p:nvSpPr>
          <p:cNvPr id="57370" name="Line 26"/>
          <p:cNvSpPr>
            <a:spLocks noChangeShapeType="1"/>
          </p:cNvSpPr>
          <p:nvPr/>
        </p:nvSpPr>
        <p:spPr bwMode="auto">
          <a:xfrm>
            <a:off x="3292475" y="2828925"/>
            <a:ext cx="222250" cy="331788"/>
          </a:xfrm>
          <a:prstGeom prst="line">
            <a:avLst/>
          </a:prstGeom>
          <a:noFill/>
          <a:ln w="76200">
            <a:solidFill>
              <a:srgbClr val="FFFF00"/>
            </a:solidFill>
            <a:round/>
            <a:headEnd/>
            <a:tailEnd type="stealth" w="lg" len="lg"/>
          </a:ln>
        </p:spPr>
        <p:txBody>
          <a:bodyPr wrap="none" lIns="83466" tIns="41733" rIns="83466" bIns="41733" anchor="ctr"/>
          <a:lstStyle/>
          <a:p>
            <a:endParaRPr lang="en-US"/>
          </a:p>
        </p:txBody>
      </p:sp>
      <p:sp>
        <p:nvSpPr>
          <p:cNvPr id="57371" name="Line 27"/>
          <p:cNvSpPr>
            <a:spLocks noChangeShapeType="1"/>
          </p:cNvSpPr>
          <p:nvPr/>
        </p:nvSpPr>
        <p:spPr bwMode="auto">
          <a:xfrm flipH="1" flipV="1">
            <a:off x="1673225" y="2255838"/>
            <a:ext cx="422275" cy="2316162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stealth" w="lg" len="lg"/>
          </a:ln>
        </p:spPr>
        <p:txBody>
          <a:bodyPr wrap="none" lIns="83466" tIns="41733" rIns="83466" bIns="41733" anchor="ctr"/>
          <a:lstStyle/>
          <a:p>
            <a:endParaRPr lang="en-US"/>
          </a:p>
        </p:txBody>
      </p:sp>
      <p:sp>
        <p:nvSpPr>
          <p:cNvPr id="57372" name="Line 28"/>
          <p:cNvSpPr>
            <a:spLocks noChangeShapeType="1"/>
          </p:cNvSpPr>
          <p:nvPr/>
        </p:nvSpPr>
        <p:spPr bwMode="auto">
          <a:xfrm flipV="1">
            <a:off x="3513138" y="4033838"/>
            <a:ext cx="238125" cy="538162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stealth" w="lg" len="lg"/>
          </a:ln>
        </p:spPr>
        <p:txBody>
          <a:bodyPr wrap="none" lIns="83466" tIns="41733" rIns="83466" bIns="41733" anchor="ctr"/>
          <a:lstStyle/>
          <a:p>
            <a:endParaRPr lang="en-US"/>
          </a:p>
        </p:txBody>
      </p:sp>
      <p:sp>
        <p:nvSpPr>
          <p:cNvPr id="57373" name="Line 29"/>
          <p:cNvSpPr>
            <a:spLocks noChangeShapeType="1"/>
          </p:cNvSpPr>
          <p:nvPr/>
        </p:nvSpPr>
        <p:spPr bwMode="auto">
          <a:xfrm>
            <a:off x="3825875" y="5213350"/>
            <a:ext cx="792163" cy="123825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stealth" w="lg" len="lg"/>
          </a:ln>
        </p:spPr>
        <p:txBody>
          <a:bodyPr wrap="none" lIns="83466" tIns="41733" rIns="83466" bIns="41733" anchor="ctr"/>
          <a:lstStyle/>
          <a:p>
            <a:endParaRPr lang="en-US"/>
          </a:p>
        </p:txBody>
      </p:sp>
      <p:sp>
        <p:nvSpPr>
          <p:cNvPr id="57374" name="Line 30"/>
          <p:cNvSpPr>
            <a:spLocks noChangeShapeType="1"/>
          </p:cNvSpPr>
          <p:nvPr/>
        </p:nvSpPr>
        <p:spPr bwMode="auto">
          <a:xfrm flipV="1">
            <a:off x="3900488" y="3805238"/>
            <a:ext cx="1893887" cy="911225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stealth" w="lg" len="lg"/>
          </a:ln>
        </p:spPr>
        <p:txBody>
          <a:bodyPr wrap="none" lIns="83466" tIns="41733" rIns="83466" bIns="41733" anchor="ctr"/>
          <a:lstStyle/>
          <a:p>
            <a:endParaRPr lang="en-US"/>
          </a:p>
        </p:txBody>
      </p:sp>
      <p:sp>
        <p:nvSpPr>
          <p:cNvPr id="57375" name="Text Box 31"/>
          <p:cNvSpPr txBox="1">
            <a:spLocks noChangeArrowheads="1"/>
          </p:cNvSpPr>
          <p:nvPr/>
        </p:nvSpPr>
        <p:spPr bwMode="auto">
          <a:xfrm>
            <a:off x="2463800" y="3352800"/>
            <a:ext cx="1711325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1" hangingPunct="1"/>
            <a:r>
              <a:rPr lang="en" altLang="en-US" sz="2700">
                <a:solidFill>
                  <a:srgbClr val="000000"/>
                </a:solidFill>
              </a:rPr>
              <a:t>VIIIa IXa</a:t>
            </a:r>
          </a:p>
        </p:txBody>
      </p:sp>
      <p:sp>
        <p:nvSpPr>
          <p:cNvPr id="57376" name="Text Box 32"/>
          <p:cNvSpPr txBox="1">
            <a:spLocks noChangeArrowheads="1"/>
          </p:cNvSpPr>
          <p:nvPr/>
        </p:nvSpPr>
        <p:spPr bwMode="auto">
          <a:xfrm>
            <a:off x="2143125" y="5143500"/>
            <a:ext cx="149225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1" hangingPunct="1"/>
            <a:r>
              <a:rPr lang="en" altLang="en-US" dirty="0" smtClean="0">
                <a:solidFill>
                  <a:srgbClr val="000000"/>
                </a:solidFill>
              </a:rPr>
              <a:t>Antithrombin</a:t>
            </a:r>
            <a:endParaRPr lang="en-US" altLang="en-US" dirty="0">
              <a:solidFill>
                <a:srgbClr val="000000"/>
              </a:solidFill>
            </a:endParaRPr>
          </a:p>
        </p:txBody>
      </p:sp>
      <p:sp>
        <p:nvSpPr>
          <p:cNvPr id="57377" name="Text Box 33"/>
          <p:cNvSpPr txBox="1">
            <a:spLocks noChangeArrowheads="1"/>
          </p:cNvSpPr>
          <p:nvPr/>
        </p:nvSpPr>
        <p:spPr bwMode="auto">
          <a:xfrm>
            <a:off x="2401888" y="5861050"/>
            <a:ext cx="952500" cy="24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1" hangingPunct="1"/>
            <a:r>
              <a:rPr lang="en" altLang="en-US">
                <a:solidFill>
                  <a:srgbClr val="000000"/>
                </a:solidFill>
              </a:rPr>
              <a:t>heparin</a:t>
            </a: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7378" name="Text Box 34"/>
          <p:cNvSpPr txBox="1">
            <a:spLocks noChangeArrowheads="1"/>
          </p:cNvSpPr>
          <p:nvPr/>
        </p:nvSpPr>
        <p:spPr bwMode="auto">
          <a:xfrm>
            <a:off x="5915025" y="1820863"/>
            <a:ext cx="2565400" cy="55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3466" tIns="41733" rIns="83466" bIns="41733">
            <a:spAutoFit/>
          </a:bodyPr>
          <a:lstStyle/>
          <a:p>
            <a:pPr eaLnBrk="1" hangingPunct="1"/>
            <a:r>
              <a:rPr lang="en" altLang="en-US" sz="1500" i="1" dirty="0">
                <a:solidFill>
                  <a:schemeClr val="bg1"/>
                </a:solidFill>
              </a:rPr>
              <a:t>Inhibits all serine protease clotting factors </a:t>
            </a:r>
            <a:r>
              <a:rPr lang="en" altLang="en-US" sz="1500" i="1" u="sng" dirty="0">
                <a:solidFill>
                  <a:schemeClr val="bg1"/>
                </a:solidFill>
              </a:rPr>
              <a:t>except </a:t>
            </a:r>
            <a:r>
              <a:rPr lang="en" altLang="en-US" sz="1500" i="1" dirty="0">
                <a:solidFill>
                  <a:schemeClr val="bg1"/>
                </a:solidFill>
              </a:rPr>
              <a:t>VIIa</a:t>
            </a:r>
          </a:p>
        </p:txBody>
      </p:sp>
      <p:sp>
        <p:nvSpPr>
          <p:cNvPr id="58403" name="TextBox 34"/>
          <p:cNvSpPr txBox="1">
            <a:spLocks noChangeArrowheads="1"/>
          </p:cNvSpPr>
          <p:nvPr/>
        </p:nvSpPr>
        <p:spPr bwMode="auto">
          <a:xfrm>
            <a:off x="5572125" y="4143375"/>
            <a:ext cx="3357563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r>
              <a:rPr lang="en-US" altLang="en-US" sz="20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Antithrombin</a:t>
            </a:r>
            <a:r>
              <a:rPr lang="en-US" alt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is a natural anticoagulant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lang="en-US" altLang="en-US" sz="20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Antithrombin</a:t>
            </a:r>
            <a:r>
              <a:rPr lang="en-US" alt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inactivates activated factors: </a:t>
            </a:r>
            <a:r>
              <a:rPr lang="en-US" altLang="en-US" sz="20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FIIa</a:t>
            </a:r>
            <a:r>
              <a:rPr lang="en-US" alt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, </a:t>
            </a:r>
            <a:r>
              <a:rPr lang="en-US" altLang="en-US" sz="20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FXa</a:t>
            </a:r>
            <a:r>
              <a:rPr lang="en-US" alt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, </a:t>
            </a:r>
            <a:r>
              <a:rPr lang="en-US" alt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X</a:t>
            </a:r>
            <a:r>
              <a:rPr lang="sr-Latn-RS" alt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</a:t>
            </a:r>
            <a:r>
              <a:rPr lang="en-US" alt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</a:t>
            </a:r>
            <a:r>
              <a:rPr lang="en-US" alt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, </a:t>
            </a:r>
            <a:r>
              <a:rPr lang="en-US" alt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XI</a:t>
            </a:r>
            <a:r>
              <a:rPr lang="sr-Latn-RS" alt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</a:t>
            </a:r>
            <a:r>
              <a:rPr lang="en-US" alt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</a:t>
            </a:r>
            <a:endParaRPr lang="en-US" altLang="en-US" sz="2000" dirty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eaLnBrk="1" hangingPunct="1">
              <a:spcBef>
                <a:spcPct val="0"/>
              </a:spcBef>
              <a:defRPr/>
            </a:pPr>
            <a:r>
              <a:rPr lang="en-US" alt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 AT deficiency, these factors remain activated in the circulation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lang="en-US" alt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And hypercoagulability occurs</a:t>
            </a:r>
            <a:endParaRPr lang="en" altLang="en-US" sz="2000" dirty="0">
              <a:solidFill>
                <a:schemeClr val="accent6">
                  <a:lumMod val="60000"/>
                  <a:lumOff val="40000"/>
                </a:schemeClr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7334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48990" y="71438"/>
            <a:ext cx="8280920" cy="550863"/>
          </a:xfrm>
        </p:spPr>
        <p:txBody>
          <a:bodyPr lIns="0" rIns="0" anchor="t" anchorCtr="1"/>
          <a:lstStyle/>
          <a:p>
            <a:r>
              <a:rPr lang="sr-Latn-RS" altLang="en-US" sz="36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P</a:t>
            </a:r>
            <a:r>
              <a:rPr lang="en-US" altLang="en-US" sz="3600" dirty="0" err="1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rotein</a:t>
            </a:r>
            <a:r>
              <a:rPr lang="en-US" altLang="en-US" sz="36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en-US" altLang="en-US" sz="36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C and </a:t>
            </a:r>
            <a:r>
              <a:rPr lang="sr-Latn-RS" altLang="en-US" sz="36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p</a:t>
            </a:r>
            <a:r>
              <a:rPr lang="en-US" altLang="en-US" sz="3600" dirty="0" err="1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rotein</a:t>
            </a:r>
            <a:r>
              <a:rPr lang="en-US" altLang="en-US" sz="36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S system</a:t>
            </a:r>
            <a:endParaRPr lang="en" altLang="en-US" sz="36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</p:txBody>
      </p:sp>
      <p:sp>
        <p:nvSpPr>
          <p:cNvPr id="59395" name="Freeform 3"/>
          <p:cNvSpPr>
            <a:spLocks/>
          </p:cNvSpPr>
          <p:nvPr/>
        </p:nvSpPr>
        <p:spPr bwMode="auto">
          <a:xfrm>
            <a:off x="6151563" y="4068763"/>
            <a:ext cx="944562" cy="979487"/>
          </a:xfrm>
          <a:custGeom>
            <a:avLst/>
            <a:gdLst>
              <a:gd name="T0" fmla="*/ 2147483646 w 675"/>
              <a:gd name="T1" fmla="*/ 2147483646 h 643"/>
              <a:gd name="T2" fmla="*/ 2147483646 w 675"/>
              <a:gd name="T3" fmla="*/ 2147483646 h 643"/>
              <a:gd name="T4" fmla="*/ 2147483646 w 675"/>
              <a:gd name="T5" fmla="*/ 2147483646 h 643"/>
              <a:gd name="T6" fmla="*/ 0 w 675"/>
              <a:gd name="T7" fmla="*/ 2147483646 h 643"/>
              <a:gd name="T8" fmla="*/ 0 w 675"/>
              <a:gd name="T9" fmla="*/ 2147483646 h 643"/>
              <a:gd name="T10" fmla="*/ 0 w 675"/>
              <a:gd name="T11" fmla="*/ 2147483646 h 643"/>
              <a:gd name="T12" fmla="*/ 2147483646 w 675"/>
              <a:gd name="T13" fmla="*/ 2147483646 h 643"/>
              <a:gd name="T14" fmla="*/ 2147483646 w 675"/>
              <a:gd name="T15" fmla="*/ 2147483646 h 643"/>
              <a:gd name="T16" fmla="*/ 2147483646 w 675"/>
              <a:gd name="T17" fmla="*/ 2147483646 h 643"/>
              <a:gd name="T18" fmla="*/ 2147483646 w 675"/>
              <a:gd name="T19" fmla="*/ 2147483646 h 643"/>
              <a:gd name="T20" fmla="*/ 2147483646 w 675"/>
              <a:gd name="T21" fmla="*/ 2147483646 h 643"/>
              <a:gd name="T22" fmla="*/ 2147483646 w 675"/>
              <a:gd name="T23" fmla="*/ 2147483646 h 643"/>
              <a:gd name="T24" fmla="*/ 2147483646 w 675"/>
              <a:gd name="T25" fmla="*/ 2147483646 h 643"/>
              <a:gd name="T26" fmla="*/ 2147483646 w 675"/>
              <a:gd name="T27" fmla="*/ 2147483646 h 643"/>
              <a:gd name="T28" fmla="*/ 2147483646 w 675"/>
              <a:gd name="T29" fmla="*/ 2147483646 h 643"/>
              <a:gd name="T30" fmla="*/ 2147483646 w 675"/>
              <a:gd name="T31" fmla="*/ 2147483646 h 643"/>
              <a:gd name="T32" fmla="*/ 2147483646 w 675"/>
              <a:gd name="T33" fmla="*/ 2147483646 h 643"/>
              <a:gd name="T34" fmla="*/ 2147483646 w 675"/>
              <a:gd name="T35" fmla="*/ 2147483646 h 643"/>
              <a:gd name="T36" fmla="*/ 2147483646 w 675"/>
              <a:gd name="T37" fmla="*/ 2147483646 h 643"/>
              <a:gd name="T38" fmla="*/ 2147483646 w 675"/>
              <a:gd name="T39" fmla="*/ 2147483646 h 643"/>
              <a:gd name="T40" fmla="*/ 2147483646 w 675"/>
              <a:gd name="T41" fmla="*/ 2147483646 h 643"/>
              <a:gd name="T42" fmla="*/ 2147483646 w 675"/>
              <a:gd name="T43" fmla="*/ 2147483646 h 643"/>
              <a:gd name="T44" fmla="*/ 2147483646 w 675"/>
              <a:gd name="T45" fmla="*/ 2147483646 h 643"/>
              <a:gd name="T46" fmla="*/ 2147483646 w 675"/>
              <a:gd name="T47" fmla="*/ 2147483646 h 643"/>
              <a:gd name="T48" fmla="*/ 2147483646 w 675"/>
              <a:gd name="T49" fmla="*/ 2147483646 h 643"/>
              <a:gd name="T50" fmla="*/ 2147483646 w 675"/>
              <a:gd name="T51" fmla="*/ 2147483646 h 643"/>
              <a:gd name="T52" fmla="*/ 2147483646 w 675"/>
              <a:gd name="T53" fmla="*/ 2147483646 h 643"/>
              <a:gd name="T54" fmla="*/ 2147483646 w 675"/>
              <a:gd name="T55" fmla="*/ 2147483646 h 643"/>
              <a:gd name="T56" fmla="*/ 2147483646 w 675"/>
              <a:gd name="T57" fmla="*/ 2147483646 h 643"/>
              <a:gd name="T58" fmla="*/ 2147483646 w 675"/>
              <a:gd name="T59" fmla="*/ 2147483646 h 643"/>
              <a:gd name="T60" fmla="*/ 2147483646 w 675"/>
              <a:gd name="T61" fmla="*/ 2147483646 h 643"/>
              <a:gd name="T62" fmla="*/ 2147483646 w 675"/>
              <a:gd name="T63" fmla="*/ 2147483646 h 643"/>
              <a:gd name="T64" fmla="*/ 2147483646 w 675"/>
              <a:gd name="T65" fmla="*/ 2147483646 h 643"/>
              <a:gd name="T66" fmla="*/ 2147483646 w 675"/>
              <a:gd name="T67" fmla="*/ 2147483646 h 643"/>
              <a:gd name="T68" fmla="*/ 2147483646 w 675"/>
              <a:gd name="T69" fmla="*/ 2147483646 h 643"/>
              <a:gd name="T70" fmla="*/ 2147483646 w 675"/>
              <a:gd name="T71" fmla="*/ 2147483646 h 643"/>
              <a:gd name="T72" fmla="*/ 2147483646 w 675"/>
              <a:gd name="T73" fmla="*/ 2147483646 h 643"/>
              <a:gd name="T74" fmla="*/ 2147483646 w 675"/>
              <a:gd name="T75" fmla="*/ 2147483646 h 643"/>
              <a:gd name="T76" fmla="*/ 2147483646 w 675"/>
              <a:gd name="T77" fmla="*/ 2147483646 h 643"/>
              <a:gd name="T78" fmla="*/ 2147483646 w 675"/>
              <a:gd name="T79" fmla="*/ 2147483646 h 643"/>
              <a:gd name="T80" fmla="*/ 2147483646 w 675"/>
              <a:gd name="T81" fmla="*/ 2147483646 h 643"/>
              <a:gd name="T82" fmla="*/ 2147483646 w 675"/>
              <a:gd name="T83" fmla="*/ 2147483646 h 643"/>
              <a:gd name="T84" fmla="*/ 2147483646 w 675"/>
              <a:gd name="T85" fmla="*/ 2147483646 h 643"/>
              <a:gd name="T86" fmla="*/ 2147483646 w 675"/>
              <a:gd name="T87" fmla="*/ 2147483646 h 643"/>
              <a:gd name="T88" fmla="*/ 2147483646 w 675"/>
              <a:gd name="T89" fmla="*/ 0 h 643"/>
              <a:gd name="T90" fmla="*/ 2147483646 w 675"/>
              <a:gd name="T91" fmla="*/ 0 h 643"/>
              <a:gd name="T92" fmla="*/ 2147483646 w 675"/>
              <a:gd name="T93" fmla="*/ 0 h 643"/>
              <a:gd name="T94" fmla="*/ 2147483646 w 675"/>
              <a:gd name="T95" fmla="*/ 0 h 643"/>
              <a:gd name="T96" fmla="*/ 2147483646 w 675"/>
              <a:gd name="T97" fmla="*/ 2147483646 h 643"/>
              <a:gd name="T98" fmla="*/ 2147483646 w 675"/>
              <a:gd name="T99" fmla="*/ 2147483646 h 643"/>
              <a:gd name="T100" fmla="*/ 2147483646 w 675"/>
              <a:gd name="T101" fmla="*/ 2147483646 h 643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675"/>
              <a:gd name="T154" fmla="*/ 0 h 643"/>
              <a:gd name="T155" fmla="*/ 675 w 675"/>
              <a:gd name="T156" fmla="*/ 643 h 643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675" h="643">
                <a:moveTo>
                  <a:pt x="116" y="54"/>
                </a:moveTo>
                <a:lnTo>
                  <a:pt x="95" y="65"/>
                </a:lnTo>
                <a:lnTo>
                  <a:pt x="78" y="74"/>
                </a:lnTo>
                <a:lnTo>
                  <a:pt x="63" y="81"/>
                </a:lnTo>
                <a:lnTo>
                  <a:pt x="51" y="88"/>
                </a:lnTo>
                <a:lnTo>
                  <a:pt x="40" y="94"/>
                </a:lnTo>
                <a:lnTo>
                  <a:pt x="30" y="101"/>
                </a:lnTo>
                <a:lnTo>
                  <a:pt x="22" y="110"/>
                </a:lnTo>
                <a:lnTo>
                  <a:pt x="14" y="121"/>
                </a:lnTo>
                <a:lnTo>
                  <a:pt x="7" y="136"/>
                </a:lnTo>
                <a:lnTo>
                  <a:pt x="0" y="154"/>
                </a:lnTo>
                <a:lnTo>
                  <a:pt x="0" y="155"/>
                </a:lnTo>
                <a:lnTo>
                  <a:pt x="0" y="194"/>
                </a:lnTo>
                <a:lnTo>
                  <a:pt x="0" y="232"/>
                </a:lnTo>
                <a:lnTo>
                  <a:pt x="0" y="267"/>
                </a:lnTo>
                <a:lnTo>
                  <a:pt x="0" y="301"/>
                </a:lnTo>
                <a:lnTo>
                  <a:pt x="0" y="332"/>
                </a:lnTo>
                <a:lnTo>
                  <a:pt x="0" y="360"/>
                </a:lnTo>
                <a:lnTo>
                  <a:pt x="0" y="387"/>
                </a:lnTo>
                <a:lnTo>
                  <a:pt x="2" y="411"/>
                </a:lnTo>
                <a:lnTo>
                  <a:pt x="23" y="434"/>
                </a:lnTo>
                <a:lnTo>
                  <a:pt x="48" y="454"/>
                </a:lnTo>
                <a:lnTo>
                  <a:pt x="49" y="455"/>
                </a:lnTo>
                <a:lnTo>
                  <a:pt x="61" y="460"/>
                </a:lnTo>
                <a:lnTo>
                  <a:pt x="73" y="459"/>
                </a:lnTo>
                <a:lnTo>
                  <a:pt x="84" y="455"/>
                </a:lnTo>
                <a:lnTo>
                  <a:pt x="96" y="449"/>
                </a:lnTo>
                <a:lnTo>
                  <a:pt x="108" y="441"/>
                </a:lnTo>
                <a:lnTo>
                  <a:pt x="121" y="433"/>
                </a:lnTo>
                <a:lnTo>
                  <a:pt x="134" y="426"/>
                </a:lnTo>
                <a:lnTo>
                  <a:pt x="147" y="422"/>
                </a:lnTo>
                <a:lnTo>
                  <a:pt x="161" y="421"/>
                </a:lnTo>
                <a:lnTo>
                  <a:pt x="176" y="426"/>
                </a:lnTo>
                <a:lnTo>
                  <a:pt x="177" y="426"/>
                </a:lnTo>
                <a:lnTo>
                  <a:pt x="201" y="443"/>
                </a:lnTo>
                <a:lnTo>
                  <a:pt x="218" y="466"/>
                </a:lnTo>
                <a:lnTo>
                  <a:pt x="230" y="493"/>
                </a:lnTo>
                <a:lnTo>
                  <a:pt x="239" y="522"/>
                </a:lnTo>
                <a:lnTo>
                  <a:pt x="244" y="552"/>
                </a:lnTo>
                <a:lnTo>
                  <a:pt x="249" y="581"/>
                </a:lnTo>
                <a:lnTo>
                  <a:pt x="253" y="606"/>
                </a:lnTo>
                <a:lnTo>
                  <a:pt x="260" y="626"/>
                </a:lnTo>
                <a:lnTo>
                  <a:pt x="268" y="639"/>
                </a:lnTo>
                <a:lnTo>
                  <a:pt x="281" y="643"/>
                </a:lnTo>
                <a:lnTo>
                  <a:pt x="282" y="643"/>
                </a:lnTo>
                <a:lnTo>
                  <a:pt x="293" y="635"/>
                </a:lnTo>
                <a:lnTo>
                  <a:pt x="301" y="618"/>
                </a:lnTo>
                <a:lnTo>
                  <a:pt x="306" y="594"/>
                </a:lnTo>
                <a:lnTo>
                  <a:pt x="309" y="565"/>
                </a:lnTo>
                <a:lnTo>
                  <a:pt x="312" y="534"/>
                </a:lnTo>
                <a:lnTo>
                  <a:pt x="314" y="503"/>
                </a:lnTo>
                <a:lnTo>
                  <a:pt x="317" y="474"/>
                </a:lnTo>
                <a:lnTo>
                  <a:pt x="322" y="450"/>
                </a:lnTo>
                <a:lnTo>
                  <a:pt x="330" y="433"/>
                </a:lnTo>
                <a:lnTo>
                  <a:pt x="343" y="426"/>
                </a:lnTo>
                <a:lnTo>
                  <a:pt x="356" y="430"/>
                </a:lnTo>
                <a:lnTo>
                  <a:pt x="368" y="445"/>
                </a:lnTo>
                <a:lnTo>
                  <a:pt x="378" y="468"/>
                </a:lnTo>
                <a:lnTo>
                  <a:pt x="388" y="497"/>
                </a:lnTo>
                <a:lnTo>
                  <a:pt x="397" y="528"/>
                </a:lnTo>
                <a:lnTo>
                  <a:pt x="406" y="559"/>
                </a:lnTo>
                <a:lnTo>
                  <a:pt x="416" y="587"/>
                </a:lnTo>
                <a:lnTo>
                  <a:pt x="427" y="611"/>
                </a:lnTo>
                <a:lnTo>
                  <a:pt x="439" y="626"/>
                </a:lnTo>
                <a:lnTo>
                  <a:pt x="452" y="631"/>
                </a:lnTo>
                <a:lnTo>
                  <a:pt x="453" y="631"/>
                </a:lnTo>
                <a:lnTo>
                  <a:pt x="464" y="624"/>
                </a:lnTo>
                <a:lnTo>
                  <a:pt x="470" y="609"/>
                </a:lnTo>
                <a:lnTo>
                  <a:pt x="472" y="588"/>
                </a:lnTo>
                <a:lnTo>
                  <a:pt x="472" y="562"/>
                </a:lnTo>
                <a:lnTo>
                  <a:pt x="472" y="533"/>
                </a:lnTo>
                <a:lnTo>
                  <a:pt x="472" y="503"/>
                </a:lnTo>
                <a:lnTo>
                  <a:pt x="475" y="474"/>
                </a:lnTo>
                <a:lnTo>
                  <a:pt x="482" y="448"/>
                </a:lnTo>
                <a:lnTo>
                  <a:pt x="495" y="425"/>
                </a:lnTo>
                <a:lnTo>
                  <a:pt x="514" y="409"/>
                </a:lnTo>
                <a:lnTo>
                  <a:pt x="515" y="409"/>
                </a:lnTo>
                <a:lnTo>
                  <a:pt x="531" y="403"/>
                </a:lnTo>
                <a:lnTo>
                  <a:pt x="549" y="404"/>
                </a:lnTo>
                <a:lnTo>
                  <a:pt x="566" y="411"/>
                </a:lnTo>
                <a:lnTo>
                  <a:pt x="583" y="420"/>
                </a:lnTo>
                <a:lnTo>
                  <a:pt x="600" y="432"/>
                </a:lnTo>
                <a:lnTo>
                  <a:pt x="617" y="443"/>
                </a:lnTo>
                <a:lnTo>
                  <a:pt x="632" y="453"/>
                </a:lnTo>
                <a:lnTo>
                  <a:pt x="647" y="459"/>
                </a:lnTo>
                <a:lnTo>
                  <a:pt x="662" y="460"/>
                </a:lnTo>
                <a:lnTo>
                  <a:pt x="675" y="455"/>
                </a:lnTo>
                <a:lnTo>
                  <a:pt x="682" y="446"/>
                </a:lnTo>
                <a:lnTo>
                  <a:pt x="687" y="437"/>
                </a:lnTo>
                <a:lnTo>
                  <a:pt x="689" y="426"/>
                </a:lnTo>
                <a:lnTo>
                  <a:pt x="688" y="415"/>
                </a:lnTo>
                <a:lnTo>
                  <a:pt x="685" y="403"/>
                </a:lnTo>
                <a:lnTo>
                  <a:pt x="681" y="389"/>
                </a:lnTo>
                <a:lnTo>
                  <a:pt x="676" y="374"/>
                </a:lnTo>
                <a:lnTo>
                  <a:pt x="671" y="356"/>
                </a:lnTo>
                <a:lnTo>
                  <a:pt x="666" y="337"/>
                </a:lnTo>
                <a:lnTo>
                  <a:pt x="663" y="316"/>
                </a:lnTo>
                <a:lnTo>
                  <a:pt x="659" y="288"/>
                </a:lnTo>
                <a:lnTo>
                  <a:pt x="657" y="266"/>
                </a:lnTo>
                <a:lnTo>
                  <a:pt x="657" y="248"/>
                </a:lnTo>
                <a:lnTo>
                  <a:pt x="657" y="232"/>
                </a:lnTo>
                <a:lnTo>
                  <a:pt x="656" y="219"/>
                </a:lnTo>
                <a:lnTo>
                  <a:pt x="655" y="205"/>
                </a:lnTo>
                <a:lnTo>
                  <a:pt x="651" y="192"/>
                </a:lnTo>
                <a:lnTo>
                  <a:pt x="646" y="176"/>
                </a:lnTo>
                <a:lnTo>
                  <a:pt x="638" y="157"/>
                </a:lnTo>
                <a:lnTo>
                  <a:pt x="626" y="135"/>
                </a:lnTo>
                <a:lnTo>
                  <a:pt x="620" y="125"/>
                </a:lnTo>
                <a:lnTo>
                  <a:pt x="614" y="117"/>
                </a:lnTo>
                <a:lnTo>
                  <a:pt x="610" y="112"/>
                </a:lnTo>
                <a:lnTo>
                  <a:pt x="605" y="108"/>
                </a:lnTo>
                <a:lnTo>
                  <a:pt x="601" y="105"/>
                </a:lnTo>
                <a:lnTo>
                  <a:pt x="596" y="101"/>
                </a:lnTo>
                <a:lnTo>
                  <a:pt x="590" y="98"/>
                </a:lnTo>
                <a:lnTo>
                  <a:pt x="584" y="94"/>
                </a:lnTo>
                <a:lnTo>
                  <a:pt x="576" y="88"/>
                </a:lnTo>
                <a:lnTo>
                  <a:pt x="568" y="81"/>
                </a:lnTo>
                <a:lnTo>
                  <a:pt x="555" y="69"/>
                </a:lnTo>
                <a:lnTo>
                  <a:pt x="545" y="58"/>
                </a:lnTo>
                <a:lnTo>
                  <a:pt x="538" y="49"/>
                </a:lnTo>
                <a:lnTo>
                  <a:pt x="532" y="42"/>
                </a:lnTo>
                <a:lnTo>
                  <a:pt x="527" y="35"/>
                </a:lnTo>
                <a:lnTo>
                  <a:pt x="521" y="29"/>
                </a:lnTo>
                <a:lnTo>
                  <a:pt x="514" y="23"/>
                </a:lnTo>
                <a:lnTo>
                  <a:pt x="506" y="17"/>
                </a:lnTo>
                <a:lnTo>
                  <a:pt x="495" y="12"/>
                </a:lnTo>
                <a:lnTo>
                  <a:pt x="481" y="6"/>
                </a:lnTo>
                <a:lnTo>
                  <a:pt x="449" y="0"/>
                </a:lnTo>
                <a:lnTo>
                  <a:pt x="423" y="0"/>
                </a:lnTo>
                <a:lnTo>
                  <a:pt x="401" y="0"/>
                </a:lnTo>
                <a:lnTo>
                  <a:pt x="382" y="0"/>
                </a:lnTo>
                <a:lnTo>
                  <a:pt x="364" y="0"/>
                </a:lnTo>
                <a:lnTo>
                  <a:pt x="346" y="0"/>
                </a:lnTo>
                <a:lnTo>
                  <a:pt x="326" y="0"/>
                </a:lnTo>
                <a:lnTo>
                  <a:pt x="303" y="0"/>
                </a:lnTo>
                <a:lnTo>
                  <a:pt x="275" y="0"/>
                </a:lnTo>
                <a:lnTo>
                  <a:pt x="241" y="0"/>
                </a:lnTo>
                <a:lnTo>
                  <a:pt x="221" y="3"/>
                </a:lnTo>
                <a:lnTo>
                  <a:pt x="205" y="6"/>
                </a:lnTo>
                <a:lnTo>
                  <a:pt x="193" y="9"/>
                </a:lnTo>
                <a:lnTo>
                  <a:pt x="183" y="13"/>
                </a:lnTo>
                <a:lnTo>
                  <a:pt x="174" y="16"/>
                </a:lnTo>
                <a:lnTo>
                  <a:pt x="165" y="21"/>
                </a:lnTo>
                <a:lnTo>
                  <a:pt x="156" y="27"/>
                </a:lnTo>
                <a:lnTo>
                  <a:pt x="145" y="34"/>
                </a:lnTo>
                <a:lnTo>
                  <a:pt x="132" y="43"/>
                </a:lnTo>
                <a:lnTo>
                  <a:pt x="116" y="53"/>
                </a:lnTo>
                <a:lnTo>
                  <a:pt x="116" y="54"/>
                </a:lnTo>
                <a:close/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bevel/>
            <a:headEnd/>
            <a:tailEnd/>
          </a:ln>
        </p:spPr>
        <p:txBody>
          <a:bodyPr wrap="none" lIns="83466" tIns="41733" rIns="83466" bIns="41733" anchor="ctr"/>
          <a:lstStyle/>
          <a:p>
            <a:endParaRPr lang="en-US"/>
          </a:p>
        </p:txBody>
      </p:sp>
      <p:sp>
        <p:nvSpPr>
          <p:cNvPr id="59396" name="Rectangle 4"/>
          <p:cNvSpPr>
            <a:spLocks noChangeArrowheads="1"/>
          </p:cNvSpPr>
          <p:nvPr/>
        </p:nvSpPr>
        <p:spPr bwMode="auto">
          <a:xfrm>
            <a:off x="779463" y="5899150"/>
            <a:ext cx="3709987" cy="379413"/>
          </a:xfrm>
          <a:prstGeom prst="rect">
            <a:avLst/>
          </a:prstGeom>
          <a:solidFill>
            <a:schemeClr val="accent1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lIns="83466" tIns="41733" rIns="83466" bIns="41733" anchor="ctr"/>
          <a:lstStyle/>
          <a:p>
            <a:pPr eaLnBrk="1" hangingPunct="1"/>
            <a:endParaRPr lang="en-US" altLang="en-US"/>
          </a:p>
        </p:txBody>
      </p:sp>
      <p:sp>
        <p:nvSpPr>
          <p:cNvPr id="59397" name="Rectangle 5"/>
          <p:cNvSpPr>
            <a:spLocks noChangeArrowheads="1"/>
          </p:cNvSpPr>
          <p:nvPr/>
        </p:nvSpPr>
        <p:spPr bwMode="auto">
          <a:xfrm>
            <a:off x="1911350" y="5138738"/>
            <a:ext cx="1828800" cy="1038225"/>
          </a:xfrm>
          <a:prstGeom prst="rect">
            <a:avLst/>
          </a:prstGeom>
          <a:solidFill>
            <a:srgbClr val="00B0F0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lIns="83466" tIns="41733" rIns="83466" bIns="41733" anchor="ctr"/>
          <a:lstStyle/>
          <a:p>
            <a:pPr eaLnBrk="1" hangingPunct="1"/>
            <a:endParaRPr lang="en-US" altLang="en-US"/>
          </a:p>
        </p:txBody>
      </p:sp>
      <p:sp>
        <p:nvSpPr>
          <p:cNvPr id="59398" name="Freeform 6"/>
          <p:cNvSpPr>
            <a:spLocks/>
          </p:cNvSpPr>
          <p:nvPr/>
        </p:nvSpPr>
        <p:spPr bwMode="auto">
          <a:xfrm>
            <a:off x="1919288" y="3117850"/>
            <a:ext cx="801687" cy="569913"/>
          </a:xfrm>
          <a:custGeom>
            <a:avLst/>
            <a:gdLst>
              <a:gd name="T0" fmla="*/ 2147483646 w 573"/>
              <a:gd name="T1" fmla="*/ 2147483646 h 374"/>
              <a:gd name="T2" fmla="*/ 2147483646 w 573"/>
              <a:gd name="T3" fmla="*/ 2147483646 h 374"/>
              <a:gd name="T4" fmla="*/ 2147483646 w 573"/>
              <a:gd name="T5" fmla="*/ 2147483646 h 374"/>
              <a:gd name="T6" fmla="*/ 2147483646 w 573"/>
              <a:gd name="T7" fmla="*/ 2147483646 h 374"/>
              <a:gd name="T8" fmla="*/ 2147483646 w 573"/>
              <a:gd name="T9" fmla="*/ 2147483646 h 374"/>
              <a:gd name="T10" fmla="*/ 2147483646 w 573"/>
              <a:gd name="T11" fmla="*/ 0 h 374"/>
              <a:gd name="T12" fmla="*/ 2147483646 w 573"/>
              <a:gd name="T13" fmla="*/ 0 h 374"/>
              <a:gd name="T14" fmla="*/ 2147483646 w 573"/>
              <a:gd name="T15" fmla="*/ 2147483646 h 374"/>
              <a:gd name="T16" fmla="*/ 2147483646 w 573"/>
              <a:gd name="T17" fmla="*/ 2147483646 h 374"/>
              <a:gd name="T18" fmla="*/ 2147483646 w 573"/>
              <a:gd name="T19" fmla="*/ 2147483646 h 374"/>
              <a:gd name="T20" fmla="*/ 2147483646 w 573"/>
              <a:gd name="T21" fmla="*/ 2147483646 h 374"/>
              <a:gd name="T22" fmla="*/ 0 w 573"/>
              <a:gd name="T23" fmla="*/ 2147483646 h 374"/>
              <a:gd name="T24" fmla="*/ 0 w 573"/>
              <a:gd name="T25" fmla="*/ 2147483646 h 374"/>
              <a:gd name="T26" fmla="*/ 0 w 573"/>
              <a:gd name="T27" fmla="*/ 2147483646 h 374"/>
              <a:gd name="T28" fmla="*/ 0 w 573"/>
              <a:gd name="T29" fmla="*/ 2147483646 h 374"/>
              <a:gd name="T30" fmla="*/ 0 w 573"/>
              <a:gd name="T31" fmla="*/ 2147483646 h 374"/>
              <a:gd name="T32" fmla="*/ 0 w 573"/>
              <a:gd name="T33" fmla="*/ 2147483646 h 374"/>
              <a:gd name="T34" fmla="*/ 2147483646 w 573"/>
              <a:gd name="T35" fmla="*/ 2147483646 h 374"/>
              <a:gd name="T36" fmla="*/ 2147483646 w 573"/>
              <a:gd name="T37" fmla="*/ 2147483646 h 374"/>
              <a:gd name="T38" fmla="*/ 2147483646 w 573"/>
              <a:gd name="T39" fmla="*/ 2147483646 h 374"/>
              <a:gd name="T40" fmla="*/ 2147483646 w 573"/>
              <a:gd name="T41" fmla="*/ 2147483646 h 374"/>
              <a:gd name="T42" fmla="*/ 2147483646 w 573"/>
              <a:gd name="T43" fmla="*/ 2147483646 h 374"/>
              <a:gd name="T44" fmla="*/ 2147483646 w 573"/>
              <a:gd name="T45" fmla="*/ 2147483646 h 374"/>
              <a:gd name="T46" fmla="*/ 2147483646 w 573"/>
              <a:gd name="T47" fmla="*/ 2147483646 h 374"/>
              <a:gd name="T48" fmla="*/ 2147483646 w 573"/>
              <a:gd name="T49" fmla="*/ 2147483646 h 374"/>
              <a:gd name="T50" fmla="*/ 2147483646 w 573"/>
              <a:gd name="T51" fmla="*/ 2147483646 h 374"/>
              <a:gd name="T52" fmla="*/ 2147483646 w 573"/>
              <a:gd name="T53" fmla="*/ 2147483646 h 374"/>
              <a:gd name="T54" fmla="*/ 2147483646 w 573"/>
              <a:gd name="T55" fmla="*/ 2147483646 h 374"/>
              <a:gd name="T56" fmla="*/ 2147483646 w 573"/>
              <a:gd name="T57" fmla="*/ 2147483646 h 374"/>
              <a:gd name="T58" fmla="*/ 2147483646 w 573"/>
              <a:gd name="T59" fmla="*/ 2147483646 h 374"/>
              <a:gd name="T60" fmla="*/ 2147483646 w 573"/>
              <a:gd name="T61" fmla="*/ 2147483646 h 374"/>
              <a:gd name="T62" fmla="*/ 2147483646 w 573"/>
              <a:gd name="T63" fmla="*/ 2147483646 h 374"/>
              <a:gd name="T64" fmla="*/ 2147483646 w 573"/>
              <a:gd name="T65" fmla="*/ 2147483646 h 374"/>
              <a:gd name="T66" fmla="*/ 2147483646 w 573"/>
              <a:gd name="T67" fmla="*/ 2147483646 h 374"/>
              <a:gd name="T68" fmla="*/ 2147483646 w 573"/>
              <a:gd name="T69" fmla="*/ 2147483646 h 374"/>
              <a:gd name="T70" fmla="*/ 2147483646 w 573"/>
              <a:gd name="T71" fmla="*/ 2147483646 h 374"/>
              <a:gd name="T72" fmla="*/ 2147483646 w 573"/>
              <a:gd name="T73" fmla="*/ 2147483646 h 374"/>
              <a:gd name="T74" fmla="*/ 2147483646 w 573"/>
              <a:gd name="T75" fmla="*/ 2147483646 h 374"/>
              <a:gd name="T76" fmla="*/ 2147483646 w 573"/>
              <a:gd name="T77" fmla="*/ 2147483646 h 374"/>
              <a:gd name="T78" fmla="*/ 2147483646 w 573"/>
              <a:gd name="T79" fmla="*/ 2147483646 h 374"/>
              <a:gd name="T80" fmla="*/ 2147483646 w 573"/>
              <a:gd name="T81" fmla="*/ 2147483646 h 374"/>
              <a:gd name="T82" fmla="*/ 2147483646 w 573"/>
              <a:gd name="T83" fmla="*/ 2147483646 h 374"/>
              <a:gd name="T84" fmla="*/ 2147483646 w 573"/>
              <a:gd name="T85" fmla="*/ 2147483646 h 374"/>
              <a:gd name="T86" fmla="*/ 2147483646 w 573"/>
              <a:gd name="T87" fmla="*/ 2147483646 h 374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573"/>
              <a:gd name="T133" fmla="*/ 0 h 374"/>
              <a:gd name="T134" fmla="*/ 573 w 573"/>
              <a:gd name="T135" fmla="*/ 374 h 374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573" h="374">
                <a:moveTo>
                  <a:pt x="219" y="270"/>
                </a:moveTo>
                <a:lnTo>
                  <a:pt x="202" y="254"/>
                </a:lnTo>
                <a:lnTo>
                  <a:pt x="194" y="230"/>
                </a:lnTo>
                <a:lnTo>
                  <a:pt x="193" y="201"/>
                </a:lnTo>
                <a:lnTo>
                  <a:pt x="197" y="167"/>
                </a:lnTo>
                <a:lnTo>
                  <a:pt x="203" y="132"/>
                </a:lnTo>
                <a:lnTo>
                  <a:pt x="209" y="97"/>
                </a:lnTo>
                <a:lnTo>
                  <a:pt x="213" y="64"/>
                </a:lnTo>
                <a:lnTo>
                  <a:pt x="213" y="36"/>
                </a:lnTo>
                <a:lnTo>
                  <a:pt x="206" y="13"/>
                </a:lnTo>
                <a:lnTo>
                  <a:pt x="191" y="0"/>
                </a:lnTo>
                <a:lnTo>
                  <a:pt x="173" y="0"/>
                </a:lnTo>
                <a:lnTo>
                  <a:pt x="155" y="0"/>
                </a:lnTo>
                <a:lnTo>
                  <a:pt x="136" y="0"/>
                </a:lnTo>
                <a:lnTo>
                  <a:pt x="117" y="7"/>
                </a:lnTo>
                <a:lnTo>
                  <a:pt x="98" y="19"/>
                </a:lnTo>
                <a:lnTo>
                  <a:pt x="79" y="35"/>
                </a:lnTo>
                <a:lnTo>
                  <a:pt x="61" y="54"/>
                </a:lnTo>
                <a:lnTo>
                  <a:pt x="43" y="77"/>
                </a:lnTo>
                <a:lnTo>
                  <a:pt x="25" y="102"/>
                </a:lnTo>
                <a:lnTo>
                  <a:pt x="9" y="130"/>
                </a:lnTo>
                <a:lnTo>
                  <a:pt x="9" y="131"/>
                </a:lnTo>
                <a:lnTo>
                  <a:pt x="0" y="147"/>
                </a:lnTo>
                <a:lnTo>
                  <a:pt x="0" y="162"/>
                </a:lnTo>
                <a:lnTo>
                  <a:pt x="0" y="175"/>
                </a:lnTo>
                <a:lnTo>
                  <a:pt x="0" y="187"/>
                </a:lnTo>
                <a:lnTo>
                  <a:pt x="0" y="199"/>
                </a:lnTo>
                <a:lnTo>
                  <a:pt x="0" y="211"/>
                </a:lnTo>
                <a:lnTo>
                  <a:pt x="0" y="223"/>
                </a:lnTo>
                <a:lnTo>
                  <a:pt x="0" y="237"/>
                </a:lnTo>
                <a:lnTo>
                  <a:pt x="0" y="252"/>
                </a:lnTo>
                <a:lnTo>
                  <a:pt x="0" y="269"/>
                </a:lnTo>
                <a:lnTo>
                  <a:pt x="0" y="270"/>
                </a:lnTo>
                <a:lnTo>
                  <a:pt x="9" y="290"/>
                </a:lnTo>
                <a:lnTo>
                  <a:pt x="18" y="307"/>
                </a:lnTo>
                <a:lnTo>
                  <a:pt x="27" y="321"/>
                </a:lnTo>
                <a:lnTo>
                  <a:pt x="36" y="332"/>
                </a:lnTo>
                <a:lnTo>
                  <a:pt x="47" y="341"/>
                </a:lnTo>
                <a:lnTo>
                  <a:pt x="59" y="348"/>
                </a:lnTo>
                <a:lnTo>
                  <a:pt x="73" y="355"/>
                </a:lnTo>
                <a:lnTo>
                  <a:pt x="90" y="361"/>
                </a:lnTo>
                <a:lnTo>
                  <a:pt x="109" y="367"/>
                </a:lnTo>
                <a:lnTo>
                  <a:pt x="132" y="374"/>
                </a:lnTo>
                <a:lnTo>
                  <a:pt x="133" y="374"/>
                </a:lnTo>
                <a:lnTo>
                  <a:pt x="185" y="388"/>
                </a:lnTo>
                <a:lnTo>
                  <a:pt x="229" y="399"/>
                </a:lnTo>
                <a:lnTo>
                  <a:pt x="267" y="406"/>
                </a:lnTo>
                <a:lnTo>
                  <a:pt x="301" y="410"/>
                </a:lnTo>
                <a:lnTo>
                  <a:pt x="333" y="409"/>
                </a:lnTo>
                <a:lnTo>
                  <a:pt x="363" y="404"/>
                </a:lnTo>
                <a:lnTo>
                  <a:pt x="395" y="394"/>
                </a:lnTo>
                <a:lnTo>
                  <a:pt x="430" y="378"/>
                </a:lnTo>
                <a:lnTo>
                  <a:pt x="469" y="357"/>
                </a:lnTo>
                <a:lnTo>
                  <a:pt x="514" y="331"/>
                </a:lnTo>
                <a:lnTo>
                  <a:pt x="515" y="331"/>
                </a:lnTo>
                <a:lnTo>
                  <a:pt x="527" y="323"/>
                </a:lnTo>
                <a:lnTo>
                  <a:pt x="536" y="316"/>
                </a:lnTo>
                <a:lnTo>
                  <a:pt x="545" y="309"/>
                </a:lnTo>
                <a:lnTo>
                  <a:pt x="551" y="303"/>
                </a:lnTo>
                <a:lnTo>
                  <a:pt x="556" y="296"/>
                </a:lnTo>
                <a:lnTo>
                  <a:pt x="560" y="289"/>
                </a:lnTo>
                <a:lnTo>
                  <a:pt x="564" y="280"/>
                </a:lnTo>
                <a:lnTo>
                  <a:pt x="567" y="270"/>
                </a:lnTo>
                <a:lnTo>
                  <a:pt x="570" y="258"/>
                </a:lnTo>
                <a:lnTo>
                  <a:pt x="573" y="244"/>
                </a:lnTo>
                <a:lnTo>
                  <a:pt x="576" y="220"/>
                </a:lnTo>
                <a:lnTo>
                  <a:pt x="579" y="198"/>
                </a:lnTo>
                <a:lnTo>
                  <a:pt x="580" y="178"/>
                </a:lnTo>
                <a:lnTo>
                  <a:pt x="579" y="159"/>
                </a:lnTo>
                <a:lnTo>
                  <a:pt x="577" y="142"/>
                </a:lnTo>
                <a:lnTo>
                  <a:pt x="572" y="127"/>
                </a:lnTo>
                <a:lnTo>
                  <a:pt x="566" y="114"/>
                </a:lnTo>
                <a:lnTo>
                  <a:pt x="558" y="103"/>
                </a:lnTo>
                <a:lnTo>
                  <a:pt x="547" y="94"/>
                </a:lnTo>
                <a:lnTo>
                  <a:pt x="534" y="87"/>
                </a:lnTo>
                <a:lnTo>
                  <a:pt x="500" y="81"/>
                </a:lnTo>
                <a:lnTo>
                  <a:pt x="467" y="92"/>
                </a:lnTo>
                <a:lnTo>
                  <a:pt x="434" y="114"/>
                </a:lnTo>
                <a:lnTo>
                  <a:pt x="402" y="144"/>
                </a:lnTo>
                <a:lnTo>
                  <a:pt x="370" y="178"/>
                </a:lnTo>
                <a:lnTo>
                  <a:pt x="339" y="212"/>
                </a:lnTo>
                <a:lnTo>
                  <a:pt x="308" y="243"/>
                </a:lnTo>
                <a:lnTo>
                  <a:pt x="278" y="265"/>
                </a:lnTo>
                <a:lnTo>
                  <a:pt x="248" y="275"/>
                </a:lnTo>
                <a:lnTo>
                  <a:pt x="219" y="270"/>
                </a:lnTo>
                <a:close/>
              </a:path>
            </a:pathLst>
          </a:custGeom>
          <a:solidFill>
            <a:srgbClr val="FFFF00"/>
          </a:solidFill>
          <a:ln w="0">
            <a:solidFill>
              <a:srgbClr val="000000"/>
            </a:solidFill>
            <a:bevel/>
            <a:headEnd/>
            <a:tailEnd/>
          </a:ln>
        </p:spPr>
        <p:txBody>
          <a:bodyPr wrap="none" lIns="83466" tIns="41733" rIns="83466" bIns="41733" anchor="ctr"/>
          <a:lstStyle/>
          <a:p>
            <a:endParaRPr lang="en-US"/>
          </a:p>
        </p:txBody>
      </p:sp>
      <p:sp>
        <p:nvSpPr>
          <p:cNvPr id="59399" name="Freeform 7"/>
          <p:cNvSpPr>
            <a:spLocks/>
          </p:cNvSpPr>
          <p:nvPr/>
        </p:nvSpPr>
        <p:spPr bwMode="auto">
          <a:xfrm>
            <a:off x="2366963" y="4675188"/>
            <a:ext cx="720725" cy="633412"/>
          </a:xfrm>
          <a:custGeom>
            <a:avLst/>
            <a:gdLst>
              <a:gd name="T0" fmla="*/ 2147483646 w 515"/>
              <a:gd name="T1" fmla="*/ 2147483646 h 416"/>
              <a:gd name="T2" fmla="*/ 2147483646 w 515"/>
              <a:gd name="T3" fmla="*/ 2147483646 h 416"/>
              <a:gd name="T4" fmla="*/ 2147483646 w 515"/>
              <a:gd name="T5" fmla="*/ 2147483646 h 416"/>
              <a:gd name="T6" fmla="*/ 2147483646 w 515"/>
              <a:gd name="T7" fmla="*/ 2147483646 h 416"/>
              <a:gd name="T8" fmla="*/ 2147483646 w 515"/>
              <a:gd name="T9" fmla="*/ 2147483646 h 416"/>
              <a:gd name="T10" fmla="*/ 2147483646 w 515"/>
              <a:gd name="T11" fmla="*/ 2147483646 h 416"/>
              <a:gd name="T12" fmla="*/ 2147483646 w 515"/>
              <a:gd name="T13" fmla="*/ 2147483646 h 416"/>
              <a:gd name="T14" fmla="*/ 2147483646 w 515"/>
              <a:gd name="T15" fmla="*/ 2147483646 h 416"/>
              <a:gd name="T16" fmla="*/ 2147483646 w 515"/>
              <a:gd name="T17" fmla="*/ 2147483646 h 416"/>
              <a:gd name="T18" fmla="*/ 2147483646 w 515"/>
              <a:gd name="T19" fmla="*/ 2147483646 h 416"/>
              <a:gd name="T20" fmla="*/ 2147483646 w 515"/>
              <a:gd name="T21" fmla="*/ 2147483646 h 416"/>
              <a:gd name="T22" fmla="*/ 0 w 515"/>
              <a:gd name="T23" fmla="*/ 2147483646 h 416"/>
              <a:gd name="T24" fmla="*/ 0 w 515"/>
              <a:gd name="T25" fmla="*/ 2147483646 h 416"/>
              <a:gd name="T26" fmla="*/ 0 w 515"/>
              <a:gd name="T27" fmla="*/ 2147483646 h 416"/>
              <a:gd name="T28" fmla="*/ 0 w 515"/>
              <a:gd name="T29" fmla="*/ 2147483646 h 416"/>
              <a:gd name="T30" fmla="*/ 0 w 515"/>
              <a:gd name="T31" fmla="*/ 2147483646 h 416"/>
              <a:gd name="T32" fmla="*/ 0 w 515"/>
              <a:gd name="T33" fmla="*/ 2147483646 h 416"/>
              <a:gd name="T34" fmla="*/ 2147483646 w 515"/>
              <a:gd name="T35" fmla="*/ 2147483646 h 416"/>
              <a:gd name="T36" fmla="*/ 2147483646 w 515"/>
              <a:gd name="T37" fmla="*/ 2147483646 h 416"/>
              <a:gd name="T38" fmla="*/ 2147483646 w 515"/>
              <a:gd name="T39" fmla="*/ 2147483646 h 416"/>
              <a:gd name="T40" fmla="*/ 2147483646 w 515"/>
              <a:gd name="T41" fmla="*/ 2147483646 h 416"/>
              <a:gd name="T42" fmla="*/ 2147483646 w 515"/>
              <a:gd name="T43" fmla="*/ 2147483646 h 416"/>
              <a:gd name="T44" fmla="*/ 2147483646 w 515"/>
              <a:gd name="T45" fmla="*/ 2147483646 h 416"/>
              <a:gd name="T46" fmla="*/ 2147483646 w 515"/>
              <a:gd name="T47" fmla="*/ 2147483646 h 416"/>
              <a:gd name="T48" fmla="*/ 2147483646 w 515"/>
              <a:gd name="T49" fmla="*/ 2147483646 h 416"/>
              <a:gd name="T50" fmla="*/ 2147483646 w 515"/>
              <a:gd name="T51" fmla="*/ 2147483646 h 416"/>
              <a:gd name="T52" fmla="*/ 2147483646 w 515"/>
              <a:gd name="T53" fmla="*/ 2147483646 h 416"/>
              <a:gd name="T54" fmla="*/ 2147483646 w 515"/>
              <a:gd name="T55" fmla="*/ 2147483646 h 416"/>
              <a:gd name="T56" fmla="*/ 2147483646 w 515"/>
              <a:gd name="T57" fmla="*/ 2147483646 h 416"/>
              <a:gd name="T58" fmla="*/ 2147483646 w 515"/>
              <a:gd name="T59" fmla="*/ 2147483646 h 416"/>
              <a:gd name="T60" fmla="*/ 2147483646 w 515"/>
              <a:gd name="T61" fmla="*/ 2147483646 h 416"/>
              <a:gd name="T62" fmla="*/ 2147483646 w 515"/>
              <a:gd name="T63" fmla="*/ 2147483646 h 416"/>
              <a:gd name="T64" fmla="*/ 2147483646 w 515"/>
              <a:gd name="T65" fmla="*/ 0 h 416"/>
              <a:gd name="T66" fmla="*/ 2147483646 w 515"/>
              <a:gd name="T67" fmla="*/ 2147483646 h 416"/>
              <a:gd name="T68" fmla="*/ 2147483646 w 515"/>
              <a:gd name="T69" fmla="*/ 2147483646 h 416"/>
              <a:gd name="T70" fmla="*/ 2147483646 w 515"/>
              <a:gd name="T71" fmla="*/ 2147483646 h 416"/>
              <a:gd name="T72" fmla="*/ 2147483646 w 515"/>
              <a:gd name="T73" fmla="*/ 2147483646 h 416"/>
              <a:gd name="T74" fmla="*/ 2147483646 w 515"/>
              <a:gd name="T75" fmla="*/ 2147483646 h 416"/>
              <a:gd name="T76" fmla="*/ 2147483646 w 515"/>
              <a:gd name="T77" fmla="*/ 2147483646 h 416"/>
              <a:gd name="T78" fmla="*/ 2147483646 w 515"/>
              <a:gd name="T79" fmla="*/ 2147483646 h 416"/>
              <a:gd name="T80" fmla="*/ 2147483646 w 515"/>
              <a:gd name="T81" fmla="*/ 2147483646 h 416"/>
              <a:gd name="T82" fmla="*/ 2147483646 w 515"/>
              <a:gd name="T83" fmla="*/ 2147483646 h 416"/>
              <a:gd name="T84" fmla="*/ 2147483646 w 515"/>
              <a:gd name="T85" fmla="*/ 2147483646 h 416"/>
              <a:gd name="T86" fmla="*/ 2147483646 w 515"/>
              <a:gd name="T87" fmla="*/ 2147483646 h 41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515"/>
              <a:gd name="T133" fmla="*/ 0 h 416"/>
              <a:gd name="T134" fmla="*/ 515 w 515"/>
              <a:gd name="T135" fmla="*/ 416 h 41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515" h="416">
                <a:moveTo>
                  <a:pt x="216" y="35"/>
                </a:moveTo>
                <a:lnTo>
                  <a:pt x="203" y="41"/>
                </a:lnTo>
                <a:lnTo>
                  <a:pt x="194" y="59"/>
                </a:lnTo>
                <a:lnTo>
                  <a:pt x="189" y="84"/>
                </a:lnTo>
                <a:lnTo>
                  <a:pt x="186" y="115"/>
                </a:lnTo>
                <a:lnTo>
                  <a:pt x="185" y="149"/>
                </a:lnTo>
                <a:lnTo>
                  <a:pt x="183" y="183"/>
                </a:lnTo>
                <a:lnTo>
                  <a:pt x="180" y="214"/>
                </a:lnTo>
                <a:lnTo>
                  <a:pt x="175" y="240"/>
                </a:lnTo>
                <a:lnTo>
                  <a:pt x="166" y="259"/>
                </a:lnTo>
                <a:lnTo>
                  <a:pt x="154" y="268"/>
                </a:lnTo>
                <a:lnTo>
                  <a:pt x="136" y="262"/>
                </a:lnTo>
                <a:lnTo>
                  <a:pt x="120" y="244"/>
                </a:lnTo>
                <a:lnTo>
                  <a:pt x="105" y="215"/>
                </a:lnTo>
                <a:lnTo>
                  <a:pt x="90" y="180"/>
                </a:lnTo>
                <a:lnTo>
                  <a:pt x="77" y="142"/>
                </a:lnTo>
                <a:lnTo>
                  <a:pt x="64" y="105"/>
                </a:lnTo>
                <a:lnTo>
                  <a:pt x="50" y="70"/>
                </a:lnTo>
                <a:lnTo>
                  <a:pt x="36" y="43"/>
                </a:lnTo>
                <a:lnTo>
                  <a:pt x="21" y="26"/>
                </a:lnTo>
                <a:lnTo>
                  <a:pt x="6" y="22"/>
                </a:lnTo>
                <a:lnTo>
                  <a:pt x="6" y="23"/>
                </a:lnTo>
                <a:lnTo>
                  <a:pt x="0" y="31"/>
                </a:lnTo>
                <a:lnTo>
                  <a:pt x="0" y="46"/>
                </a:lnTo>
                <a:lnTo>
                  <a:pt x="0" y="67"/>
                </a:lnTo>
                <a:lnTo>
                  <a:pt x="0" y="93"/>
                </a:lnTo>
                <a:lnTo>
                  <a:pt x="0" y="124"/>
                </a:lnTo>
                <a:lnTo>
                  <a:pt x="0" y="158"/>
                </a:lnTo>
                <a:lnTo>
                  <a:pt x="0" y="195"/>
                </a:lnTo>
                <a:lnTo>
                  <a:pt x="0" y="233"/>
                </a:lnTo>
                <a:lnTo>
                  <a:pt x="0" y="272"/>
                </a:lnTo>
                <a:lnTo>
                  <a:pt x="0" y="311"/>
                </a:lnTo>
                <a:lnTo>
                  <a:pt x="0" y="312"/>
                </a:lnTo>
                <a:lnTo>
                  <a:pt x="9" y="332"/>
                </a:lnTo>
                <a:lnTo>
                  <a:pt x="19" y="349"/>
                </a:lnTo>
                <a:lnTo>
                  <a:pt x="28" y="363"/>
                </a:lnTo>
                <a:lnTo>
                  <a:pt x="37" y="374"/>
                </a:lnTo>
                <a:lnTo>
                  <a:pt x="48" y="383"/>
                </a:lnTo>
                <a:lnTo>
                  <a:pt x="59" y="390"/>
                </a:lnTo>
                <a:lnTo>
                  <a:pt x="73" y="397"/>
                </a:lnTo>
                <a:lnTo>
                  <a:pt x="90" y="403"/>
                </a:lnTo>
                <a:lnTo>
                  <a:pt x="109" y="409"/>
                </a:lnTo>
                <a:lnTo>
                  <a:pt x="132" y="416"/>
                </a:lnTo>
                <a:lnTo>
                  <a:pt x="133" y="416"/>
                </a:lnTo>
                <a:lnTo>
                  <a:pt x="187" y="430"/>
                </a:lnTo>
                <a:lnTo>
                  <a:pt x="237" y="442"/>
                </a:lnTo>
                <a:lnTo>
                  <a:pt x="284" y="451"/>
                </a:lnTo>
                <a:lnTo>
                  <a:pt x="326" y="456"/>
                </a:lnTo>
                <a:lnTo>
                  <a:pt x="366" y="457"/>
                </a:lnTo>
                <a:lnTo>
                  <a:pt x="401" y="452"/>
                </a:lnTo>
                <a:lnTo>
                  <a:pt x="434" y="442"/>
                </a:lnTo>
                <a:lnTo>
                  <a:pt x="463" y="426"/>
                </a:lnTo>
                <a:lnTo>
                  <a:pt x="490" y="403"/>
                </a:lnTo>
                <a:lnTo>
                  <a:pt x="514" y="373"/>
                </a:lnTo>
                <a:lnTo>
                  <a:pt x="515" y="373"/>
                </a:lnTo>
                <a:lnTo>
                  <a:pt x="532" y="334"/>
                </a:lnTo>
                <a:lnTo>
                  <a:pt x="541" y="290"/>
                </a:lnTo>
                <a:lnTo>
                  <a:pt x="541" y="242"/>
                </a:lnTo>
                <a:lnTo>
                  <a:pt x="534" y="192"/>
                </a:lnTo>
                <a:lnTo>
                  <a:pt x="521" y="144"/>
                </a:lnTo>
                <a:lnTo>
                  <a:pt x="503" y="99"/>
                </a:lnTo>
                <a:lnTo>
                  <a:pt x="482" y="59"/>
                </a:lnTo>
                <a:lnTo>
                  <a:pt x="459" y="28"/>
                </a:lnTo>
                <a:lnTo>
                  <a:pt x="435" y="7"/>
                </a:lnTo>
                <a:lnTo>
                  <a:pt x="411" y="0"/>
                </a:lnTo>
                <a:lnTo>
                  <a:pt x="395" y="7"/>
                </a:lnTo>
                <a:lnTo>
                  <a:pt x="383" y="28"/>
                </a:lnTo>
                <a:lnTo>
                  <a:pt x="374" y="59"/>
                </a:lnTo>
                <a:lnTo>
                  <a:pt x="368" y="97"/>
                </a:lnTo>
                <a:lnTo>
                  <a:pt x="362" y="138"/>
                </a:lnTo>
                <a:lnTo>
                  <a:pt x="356" y="180"/>
                </a:lnTo>
                <a:lnTo>
                  <a:pt x="349" y="218"/>
                </a:lnTo>
                <a:lnTo>
                  <a:pt x="341" y="250"/>
                </a:lnTo>
                <a:lnTo>
                  <a:pt x="329" y="271"/>
                </a:lnTo>
                <a:lnTo>
                  <a:pt x="313" y="280"/>
                </a:lnTo>
                <a:lnTo>
                  <a:pt x="298" y="273"/>
                </a:lnTo>
                <a:lnTo>
                  <a:pt x="286" y="254"/>
                </a:lnTo>
                <a:lnTo>
                  <a:pt x="277" y="226"/>
                </a:lnTo>
                <a:lnTo>
                  <a:pt x="270" y="193"/>
                </a:lnTo>
                <a:lnTo>
                  <a:pt x="263" y="156"/>
                </a:lnTo>
                <a:lnTo>
                  <a:pt x="257" y="119"/>
                </a:lnTo>
                <a:lnTo>
                  <a:pt x="250" y="86"/>
                </a:lnTo>
                <a:lnTo>
                  <a:pt x="241" y="59"/>
                </a:lnTo>
                <a:lnTo>
                  <a:pt x="230" y="40"/>
                </a:lnTo>
                <a:lnTo>
                  <a:pt x="216" y="34"/>
                </a:lnTo>
                <a:lnTo>
                  <a:pt x="216" y="35"/>
                </a:lnTo>
                <a:close/>
              </a:path>
            </a:pathLst>
          </a:custGeom>
          <a:solidFill>
            <a:srgbClr val="FFFF00"/>
          </a:solidFill>
          <a:ln w="0">
            <a:solidFill>
              <a:srgbClr val="000000"/>
            </a:solidFill>
            <a:bevel/>
            <a:headEnd/>
            <a:tailEnd/>
          </a:ln>
        </p:spPr>
        <p:txBody>
          <a:bodyPr wrap="none" lIns="83466" tIns="41733" rIns="83466" bIns="41733" anchor="ctr"/>
          <a:lstStyle/>
          <a:p>
            <a:endParaRPr lang="en-US"/>
          </a:p>
        </p:txBody>
      </p:sp>
      <p:sp>
        <p:nvSpPr>
          <p:cNvPr id="59400" name="Rectangle 8"/>
          <p:cNvSpPr>
            <a:spLocks noChangeArrowheads="1"/>
          </p:cNvSpPr>
          <p:nvPr/>
        </p:nvSpPr>
        <p:spPr bwMode="auto">
          <a:xfrm>
            <a:off x="4754563" y="5899150"/>
            <a:ext cx="3709987" cy="379413"/>
          </a:xfrm>
          <a:prstGeom prst="rect">
            <a:avLst/>
          </a:prstGeom>
          <a:solidFill>
            <a:schemeClr val="accent1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lIns="83466" tIns="41733" rIns="83466" bIns="41733" anchor="ctr"/>
          <a:lstStyle/>
          <a:p>
            <a:pPr eaLnBrk="1" hangingPunct="1"/>
            <a:endParaRPr lang="en-US" altLang="en-US"/>
          </a:p>
        </p:txBody>
      </p:sp>
      <p:sp>
        <p:nvSpPr>
          <p:cNvPr id="59401" name="Rectangle 9"/>
          <p:cNvSpPr>
            <a:spLocks noChangeArrowheads="1"/>
          </p:cNvSpPr>
          <p:nvPr/>
        </p:nvSpPr>
        <p:spPr bwMode="auto">
          <a:xfrm>
            <a:off x="5886450" y="5138738"/>
            <a:ext cx="1863725" cy="1038225"/>
          </a:xfrm>
          <a:prstGeom prst="rect">
            <a:avLst/>
          </a:prstGeom>
          <a:solidFill>
            <a:srgbClr val="00B0F0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lIns="83466" tIns="41733" rIns="83466" bIns="41733" anchor="ctr"/>
          <a:lstStyle/>
          <a:p>
            <a:pPr eaLnBrk="1" hangingPunct="1"/>
            <a:endParaRPr lang="en-US" altLang="en-US"/>
          </a:p>
        </p:txBody>
      </p:sp>
      <p:sp>
        <p:nvSpPr>
          <p:cNvPr id="59402" name="Freeform 10"/>
          <p:cNvSpPr>
            <a:spLocks/>
          </p:cNvSpPr>
          <p:nvPr/>
        </p:nvSpPr>
        <p:spPr bwMode="auto">
          <a:xfrm>
            <a:off x="6340475" y="4675188"/>
            <a:ext cx="720725" cy="633412"/>
          </a:xfrm>
          <a:custGeom>
            <a:avLst/>
            <a:gdLst>
              <a:gd name="T0" fmla="*/ 2147483646 w 516"/>
              <a:gd name="T1" fmla="*/ 2147483646 h 416"/>
              <a:gd name="T2" fmla="*/ 2147483646 w 516"/>
              <a:gd name="T3" fmla="*/ 2147483646 h 416"/>
              <a:gd name="T4" fmla="*/ 2147483646 w 516"/>
              <a:gd name="T5" fmla="*/ 2147483646 h 416"/>
              <a:gd name="T6" fmla="*/ 2147483646 w 516"/>
              <a:gd name="T7" fmla="*/ 2147483646 h 416"/>
              <a:gd name="T8" fmla="*/ 2147483646 w 516"/>
              <a:gd name="T9" fmla="*/ 2147483646 h 416"/>
              <a:gd name="T10" fmla="*/ 2147483646 w 516"/>
              <a:gd name="T11" fmla="*/ 2147483646 h 416"/>
              <a:gd name="T12" fmla="*/ 2147483646 w 516"/>
              <a:gd name="T13" fmla="*/ 2147483646 h 416"/>
              <a:gd name="T14" fmla="*/ 2147483646 w 516"/>
              <a:gd name="T15" fmla="*/ 2147483646 h 416"/>
              <a:gd name="T16" fmla="*/ 2147483646 w 516"/>
              <a:gd name="T17" fmla="*/ 2147483646 h 416"/>
              <a:gd name="T18" fmla="*/ 2147483646 w 516"/>
              <a:gd name="T19" fmla="*/ 2147483646 h 416"/>
              <a:gd name="T20" fmla="*/ 2147483646 w 516"/>
              <a:gd name="T21" fmla="*/ 2147483646 h 416"/>
              <a:gd name="T22" fmla="*/ 0 w 516"/>
              <a:gd name="T23" fmla="*/ 2147483646 h 416"/>
              <a:gd name="T24" fmla="*/ 0 w 516"/>
              <a:gd name="T25" fmla="*/ 2147483646 h 416"/>
              <a:gd name="T26" fmla="*/ 0 w 516"/>
              <a:gd name="T27" fmla="*/ 2147483646 h 416"/>
              <a:gd name="T28" fmla="*/ 0 w 516"/>
              <a:gd name="T29" fmla="*/ 2147483646 h 416"/>
              <a:gd name="T30" fmla="*/ 0 w 516"/>
              <a:gd name="T31" fmla="*/ 2147483646 h 416"/>
              <a:gd name="T32" fmla="*/ 0 w 516"/>
              <a:gd name="T33" fmla="*/ 2147483646 h 416"/>
              <a:gd name="T34" fmla="*/ 2147483646 w 516"/>
              <a:gd name="T35" fmla="*/ 2147483646 h 416"/>
              <a:gd name="T36" fmla="*/ 2147483646 w 516"/>
              <a:gd name="T37" fmla="*/ 2147483646 h 416"/>
              <a:gd name="T38" fmla="*/ 2147483646 w 516"/>
              <a:gd name="T39" fmla="*/ 2147483646 h 416"/>
              <a:gd name="T40" fmla="*/ 2147483646 w 516"/>
              <a:gd name="T41" fmla="*/ 2147483646 h 416"/>
              <a:gd name="T42" fmla="*/ 2147483646 w 516"/>
              <a:gd name="T43" fmla="*/ 2147483646 h 416"/>
              <a:gd name="T44" fmla="*/ 2147483646 w 516"/>
              <a:gd name="T45" fmla="*/ 2147483646 h 416"/>
              <a:gd name="T46" fmla="*/ 2147483646 w 516"/>
              <a:gd name="T47" fmla="*/ 2147483646 h 416"/>
              <a:gd name="T48" fmla="*/ 2147483646 w 516"/>
              <a:gd name="T49" fmla="*/ 2147483646 h 416"/>
              <a:gd name="T50" fmla="*/ 2147483646 w 516"/>
              <a:gd name="T51" fmla="*/ 2147483646 h 416"/>
              <a:gd name="T52" fmla="*/ 2147483646 w 516"/>
              <a:gd name="T53" fmla="*/ 2147483646 h 416"/>
              <a:gd name="T54" fmla="*/ 2147483646 w 516"/>
              <a:gd name="T55" fmla="*/ 2147483646 h 416"/>
              <a:gd name="T56" fmla="*/ 2147483646 w 516"/>
              <a:gd name="T57" fmla="*/ 2147483646 h 416"/>
              <a:gd name="T58" fmla="*/ 2147483646 w 516"/>
              <a:gd name="T59" fmla="*/ 2147483646 h 416"/>
              <a:gd name="T60" fmla="*/ 2147483646 w 516"/>
              <a:gd name="T61" fmla="*/ 2147483646 h 416"/>
              <a:gd name="T62" fmla="*/ 2147483646 w 516"/>
              <a:gd name="T63" fmla="*/ 2147483646 h 416"/>
              <a:gd name="T64" fmla="*/ 2147483646 w 516"/>
              <a:gd name="T65" fmla="*/ 0 h 416"/>
              <a:gd name="T66" fmla="*/ 2147483646 w 516"/>
              <a:gd name="T67" fmla="*/ 2147483646 h 416"/>
              <a:gd name="T68" fmla="*/ 2147483646 w 516"/>
              <a:gd name="T69" fmla="*/ 2147483646 h 416"/>
              <a:gd name="T70" fmla="*/ 2147483646 w 516"/>
              <a:gd name="T71" fmla="*/ 2147483646 h 416"/>
              <a:gd name="T72" fmla="*/ 2147483646 w 516"/>
              <a:gd name="T73" fmla="*/ 2147483646 h 416"/>
              <a:gd name="T74" fmla="*/ 2147483646 w 516"/>
              <a:gd name="T75" fmla="*/ 2147483646 h 416"/>
              <a:gd name="T76" fmla="*/ 2147483646 w 516"/>
              <a:gd name="T77" fmla="*/ 2147483646 h 416"/>
              <a:gd name="T78" fmla="*/ 2147483646 w 516"/>
              <a:gd name="T79" fmla="*/ 2147483646 h 416"/>
              <a:gd name="T80" fmla="*/ 2147483646 w 516"/>
              <a:gd name="T81" fmla="*/ 2147483646 h 416"/>
              <a:gd name="T82" fmla="*/ 2147483646 w 516"/>
              <a:gd name="T83" fmla="*/ 2147483646 h 416"/>
              <a:gd name="T84" fmla="*/ 2147483646 w 516"/>
              <a:gd name="T85" fmla="*/ 2147483646 h 416"/>
              <a:gd name="T86" fmla="*/ 2147483646 w 516"/>
              <a:gd name="T87" fmla="*/ 2147483646 h 41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516"/>
              <a:gd name="T133" fmla="*/ 0 h 416"/>
              <a:gd name="T134" fmla="*/ 516 w 516"/>
              <a:gd name="T135" fmla="*/ 416 h 41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516" h="416">
                <a:moveTo>
                  <a:pt x="216" y="35"/>
                </a:moveTo>
                <a:lnTo>
                  <a:pt x="203" y="42"/>
                </a:lnTo>
                <a:lnTo>
                  <a:pt x="195" y="59"/>
                </a:lnTo>
                <a:lnTo>
                  <a:pt x="190" y="85"/>
                </a:lnTo>
                <a:lnTo>
                  <a:pt x="187" y="116"/>
                </a:lnTo>
                <a:lnTo>
                  <a:pt x="185" y="149"/>
                </a:lnTo>
                <a:lnTo>
                  <a:pt x="184" y="183"/>
                </a:lnTo>
                <a:lnTo>
                  <a:pt x="181" y="214"/>
                </a:lnTo>
                <a:lnTo>
                  <a:pt x="176" y="240"/>
                </a:lnTo>
                <a:lnTo>
                  <a:pt x="167" y="259"/>
                </a:lnTo>
                <a:lnTo>
                  <a:pt x="155" y="268"/>
                </a:lnTo>
                <a:lnTo>
                  <a:pt x="137" y="262"/>
                </a:lnTo>
                <a:lnTo>
                  <a:pt x="121" y="244"/>
                </a:lnTo>
                <a:lnTo>
                  <a:pt x="106" y="215"/>
                </a:lnTo>
                <a:lnTo>
                  <a:pt x="92" y="180"/>
                </a:lnTo>
                <a:lnTo>
                  <a:pt x="78" y="142"/>
                </a:lnTo>
                <a:lnTo>
                  <a:pt x="65" y="105"/>
                </a:lnTo>
                <a:lnTo>
                  <a:pt x="51" y="70"/>
                </a:lnTo>
                <a:lnTo>
                  <a:pt x="37" y="43"/>
                </a:lnTo>
                <a:lnTo>
                  <a:pt x="22" y="26"/>
                </a:lnTo>
                <a:lnTo>
                  <a:pt x="7" y="22"/>
                </a:lnTo>
                <a:lnTo>
                  <a:pt x="7" y="23"/>
                </a:lnTo>
                <a:lnTo>
                  <a:pt x="0" y="31"/>
                </a:lnTo>
                <a:lnTo>
                  <a:pt x="0" y="46"/>
                </a:lnTo>
                <a:lnTo>
                  <a:pt x="0" y="67"/>
                </a:lnTo>
                <a:lnTo>
                  <a:pt x="0" y="93"/>
                </a:lnTo>
                <a:lnTo>
                  <a:pt x="0" y="124"/>
                </a:lnTo>
                <a:lnTo>
                  <a:pt x="0" y="158"/>
                </a:lnTo>
                <a:lnTo>
                  <a:pt x="0" y="195"/>
                </a:lnTo>
                <a:lnTo>
                  <a:pt x="0" y="233"/>
                </a:lnTo>
                <a:lnTo>
                  <a:pt x="0" y="272"/>
                </a:lnTo>
                <a:lnTo>
                  <a:pt x="0" y="311"/>
                </a:lnTo>
                <a:lnTo>
                  <a:pt x="0" y="312"/>
                </a:lnTo>
                <a:lnTo>
                  <a:pt x="9" y="332"/>
                </a:lnTo>
                <a:lnTo>
                  <a:pt x="19" y="349"/>
                </a:lnTo>
                <a:lnTo>
                  <a:pt x="28" y="363"/>
                </a:lnTo>
                <a:lnTo>
                  <a:pt x="38" y="374"/>
                </a:lnTo>
                <a:lnTo>
                  <a:pt x="48" y="383"/>
                </a:lnTo>
                <a:lnTo>
                  <a:pt x="60" y="390"/>
                </a:lnTo>
                <a:lnTo>
                  <a:pt x="74" y="397"/>
                </a:lnTo>
                <a:lnTo>
                  <a:pt x="91" y="403"/>
                </a:lnTo>
                <a:lnTo>
                  <a:pt x="110" y="409"/>
                </a:lnTo>
                <a:lnTo>
                  <a:pt x="133" y="416"/>
                </a:lnTo>
                <a:lnTo>
                  <a:pt x="134" y="416"/>
                </a:lnTo>
                <a:lnTo>
                  <a:pt x="188" y="430"/>
                </a:lnTo>
                <a:lnTo>
                  <a:pt x="238" y="442"/>
                </a:lnTo>
                <a:lnTo>
                  <a:pt x="285" y="451"/>
                </a:lnTo>
                <a:lnTo>
                  <a:pt x="327" y="456"/>
                </a:lnTo>
                <a:lnTo>
                  <a:pt x="367" y="457"/>
                </a:lnTo>
                <a:lnTo>
                  <a:pt x="402" y="452"/>
                </a:lnTo>
                <a:lnTo>
                  <a:pt x="435" y="442"/>
                </a:lnTo>
                <a:lnTo>
                  <a:pt x="464" y="426"/>
                </a:lnTo>
                <a:lnTo>
                  <a:pt x="491" y="403"/>
                </a:lnTo>
                <a:lnTo>
                  <a:pt x="515" y="373"/>
                </a:lnTo>
                <a:lnTo>
                  <a:pt x="516" y="373"/>
                </a:lnTo>
                <a:lnTo>
                  <a:pt x="533" y="334"/>
                </a:lnTo>
                <a:lnTo>
                  <a:pt x="542" y="290"/>
                </a:lnTo>
                <a:lnTo>
                  <a:pt x="542" y="242"/>
                </a:lnTo>
                <a:lnTo>
                  <a:pt x="535" y="192"/>
                </a:lnTo>
                <a:lnTo>
                  <a:pt x="522" y="144"/>
                </a:lnTo>
                <a:lnTo>
                  <a:pt x="504" y="99"/>
                </a:lnTo>
                <a:lnTo>
                  <a:pt x="483" y="59"/>
                </a:lnTo>
                <a:lnTo>
                  <a:pt x="460" y="28"/>
                </a:lnTo>
                <a:lnTo>
                  <a:pt x="436" y="7"/>
                </a:lnTo>
                <a:lnTo>
                  <a:pt x="412" y="0"/>
                </a:lnTo>
                <a:lnTo>
                  <a:pt x="396" y="7"/>
                </a:lnTo>
                <a:lnTo>
                  <a:pt x="384" y="28"/>
                </a:lnTo>
                <a:lnTo>
                  <a:pt x="375" y="59"/>
                </a:lnTo>
                <a:lnTo>
                  <a:pt x="369" y="97"/>
                </a:lnTo>
                <a:lnTo>
                  <a:pt x="363" y="138"/>
                </a:lnTo>
                <a:lnTo>
                  <a:pt x="357" y="180"/>
                </a:lnTo>
                <a:lnTo>
                  <a:pt x="350" y="218"/>
                </a:lnTo>
                <a:lnTo>
                  <a:pt x="342" y="250"/>
                </a:lnTo>
                <a:lnTo>
                  <a:pt x="330" y="271"/>
                </a:lnTo>
                <a:lnTo>
                  <a:pt x="314" y="280"/>
                </a:lnTo>
                <a:lnTo>
                  <a:pt x="298" y="273"/>
                </a:lnTo>
                <a:lnTo>
                  <a:pt x="287" y="254"/>
                </a:lnTo>
                <a:lnTo>
                  <a:pt x="277" y="226"/>
                </a:lnTo>
                <a:lnTo>
                  <a:pt x="270" y="193"/>
                </a:lnTo>
                <a:lnTo>
                  <a:pt x="263" y="156"/>
                </a:lnTo>
                <a:lnTo>
                  <a:pt x="257" y="119"/>
                </a:lnTo>
                <a:lnTo>
                  <a:pt x="250" y="86"/>
                </a:lnTo>
                <a:lnTo>
                  <a:pt x="241" y="59"/>
                </a:lnTo>
                <a:lnTo>
                  <a:pt x="230" y="40"/>
                </a:lnTo>
                <a:lnTo>
                  <a:pt x="216" y="34"/>
                </a:lnTo>
                <a:lnTo>
                  <a:pt x="216" y="35"/>
                </a:lnTo>
                <a:close/>
              </a:path>
            </a:pathLst>
          </a:custGeom>
          <a:solidFill>
            <a:srgbClr val="FFFF00"/>
          </a:solidFill>
          <a:ln w="0">
            <a:solidFill>
              <a:srgbClr val="000000"/>
            </a:solidFill>
            <a:bevel/>
            <a:headEnd/>
            <a:tailEnd/>
          </a:ln>
        </p:spPr>
        <p:txBody>
          <a:bodyPr wrap="none" lIns="83466" tIns="41733" rIns="83466" bIns="41733" anchor="ctr"/>
          <a:lstStyle/>
          <a:p>
            <a:endParaRPr lang="en-US"/>
          </a:p>
        </p:txBody>
      </p:sp>
      <p:sp>
        <p:nvSpPr>
          <p:cNvPr id="59403" name="Freeform 11"/>
          <p:cNvSpPr>
            <a:spLocks/>
          </p:cNvSpPr>
          <p:nvPr/>
        </p:nvSpPr>
        <p:spPr bwMode="auto">
          <a:xfrm>
            <a:off x="4406900" y="3738563"/>
            <a:ext cx="903288" cy="650875"/>
          </a:xfrm>
          <a:custGeom>
            <a:avLst/>
            <a:gdLst>
              <a:gd name="T0" fmla="*/ 2147483646 w 645"/>
              <a:gd name="T1" fmla="*/ 2147483646 h 427"/>
              <a:gd name="T2" fmla="*/ 2147483646 w 645"/>
              <a:gd name="T3" fmla="*/ 2147483646 h 427"/>
              <a:gd name="T4" fmla="*/ 2147483646 w 645"/>
              <a:gd name="T5" fmla="*/ 2147483646 h 427"/>
              <a:gd name="T6" fmla="*/ 0 w 645"/>
              <a:gd name="T7" fmla="*/ 2147483646 h 427"/>
              <a:gd name="T8" fmla="*/ 0 w 645"/>
              <a:gd name="T9" fmla="*/ 2147483646 h 427"/>
              <a:gd name="T10" fmla="*/ 0 w 645"/>
              <a:gd name="T11" fmla="*/ 2147483646 h 427"/>
              <a:gd name="T12" fmla="*/ 0 w 645"/>
              <a:gd name="T13" fmla="*/ 2147483646 h 427"/>
              <a:gd name="T14" fmla="*/ 2147483646 w 645"/>
              <a:gd name="T15" fmla="*/ 2147483646 h 427"/>
              <a:gd name="T16" fmla="*/ 2147483646 w 645"/>
              <a:gd name="T17" fmla="*/ 2147483646 h 427"/>
              <a:gd name="T18" fmla="*/ 2147483646 w 645"/>
              <a:gd name="T19" fmla="*/ 2147483646 h 427"/>
              <a:gd name="T20" fmla="*/ 2147483646 w 645"/>
              <a:gd name="T21" fmla="*/ 2147483646 h 427"/>
              <a:gd name="T22" fmla="*/ 2147483646 w 645"/>
              <a:gd name="T23" fmla="*/ 2147483646 h 427"/>
              <a:gd name="T24" fmla="*/ 2147483646 w 645"/>
              <a:gd name="T25" fmla="*/ 2147483646 h 427"/>
              <a:gd name="T26" fmla="*/ 2147483646 w 645"/>
              <a:gd name="T27" fmla="*/ 2147483646 h 427"/>
              <a:gd name="T28" fmla="*/ 2147483646 w 645"/>
              <a:gd name="T29" fmla="*/ 2147483646 h 427"/>
              <a:gd name="T30" fmla="*/ 2147483646 w 645"/>
              <a:gd name="T31" fmla="*/ 2147483646 h 427"/>
              <a:gd name="T32" fmla="*/ 2147483646 w 645"/>
              <a:gd name="T33" fmla="*/ 2147483646 h 427"/>
              <a:gd name="T34" fmla="*/ 2147483646 w 645"/>
              <a:gd name="T35" fmla="*/ 2147483646 h 427"/>
              <a:gd name="T36" fmla="*/ 2147483646 w 645"/>
              <a:gd name="T37" fmla="*/ 2147483646 h 427"/>
              <a:gd name="T38" fmla="*/ 2147483646 w 645"/>
              <a:gd name="T39" fmla="*/ 2147483646 h 427"/>
              <a:gd name="T40" fmla="*/ 2147483646 w 645"/>
              <a:gd name="T41" fmla="*/ 2147483646 h 427"/>
              <a:gd name="T42" fmla="*/ 2147483646 w 645"/>
              <a:gd name="T43" fmla="*/ 2147483646 h 427"/>
              <a:gd name="T44" fmla="*/ 2147483646 w 645"/>
              <a:gd name="T45" fmla="*/ 2147483646 h 427"/>
              <a:gd name="T46" fmla="*/ 2147483646 w 645"/>
              <a:gd name="T47" fmla="*/ 2147483646 h 427"/>
              <a:gd name="T48" fmla="*/ 2147483646 w 645"/>
              <a:gd name="T49" fmla="*/ 2147483646 h 427"/>
              <a:gd name="T50" fmla="*/ 2147483646 w 645"/>
              <a:gd name="T51" fmla="*/ 2147483646 h 427"/>
              <a:gd name="T52" fmla="*/ 2147483646 w 645"/>
              <a:gd name="T53" fmla="*/ 2147483646 h 427"/>
              <a:gd name="T54" fmla="*/ 2147483646 w 645"/>
              <a:gd name="T55" fmla="*/ 2147483646 h 427"/>
              <a:gd name="T56" fmla="*/ 2147483646 w 645"/>
              <a:gd name="T57" fmla="*/ 2147483646 h 427"/>
              <a:gd name="T58" fmla="*/ 2147483646 w 645"/>
              <a:gd name="T59" fmla="*/ 2147483646 h 427"/>
              <a:gd name="T60" fmla="*/ 2147483646 w 645"/>
              <a:gd name="T61" fmla="*/ 2147483646 h 427"/>
              <a:gd name="T62" fmla="*/ 2147483646 w 645"/>
              <a:gd name="T63" fmla="*/ 2147483646 h 427"/>
              <a:gd name="T64" fmla="*/ 2147483646 w 645"/>
              <a:gd name="T65" fmla="*/ 2147483646 h 427"/>
              <a:gd name="T66" fmla="*/ 2147483646 w 645"/>
              <a:gd name="T67" fmla="*/ 2147483646 h 427"/>
              <a:gd name="T68" fmla="*/ 2147483646 w 645"/>
              <a:gd name="T69" fmla="*/ 2147483646 h 427"/>
              <a:gd name="T70" fmla="*/ 2147483646 w 645"/>
              <a:gd name="T71" fmla="*/ 2147483646 h 427"/>
              <a:gd name="T72" fmla="*/ 2147483646 w 645"/>
              <a:gd name="T73" fmla="*/ 2147483646 h 427"/>
              <a:gd name="T74" fmla="*/ 2147483646 w 645"/>
              <a:gd name="T75" fmla="*/ 2147483646 h 427"/>
              <a:gd name="T76" fmla="*/ 2147483646 w 645"/>
              <a:gd name="T77" fmla="*/ 2147483646 h 427"/>
              <a:gd name="T78" fmla="*/ 2147483646 w 645"/>
              <a:gd name="T79" fmla="*/ 2147483646 h 427"/>
              <a:gd name="T80" fmla="*/ 2147483646 w 645"/>
              <a:gd name="T81" fmla="*/ 2147483646 h 427"/>
              <a:gd name="T82" fmla="*/ 2147483646 w 645"/>
              <a:gd name="T83" fmla="*/ 2147483646 h 427"/>
              <a:gd name="T84" fmla="*/ 2147483646 w 645"/>
              <a:gd name="T85" fmla="*/ 2147483646 h 427"/>
              <a:gd name="T86" fmla="*/ 2147483646 w 645"/>
              <a:gd name="T87" fmla="*/ 2147483646 h 427"/>
              <a:gd name="T88" fmla="*/ 2147483646 w 645"/>
              <a:gd name="T89" fmla="*/ 0 h 427"/>
              <a:gd name="T90" fmla="*/ 2147483646 w 645"/>
              <a:gd name="T91" fmla="*/ 0 h 427"/>
              <a:gd name="T92" fmla="*/ 2147483646 w 645"/>
              <a:gd name="T93" fmla="*/ 0 h 427"/>
              <a:gd name="T94" fmla="*/ 2147483646 w 645"/>
              <a:gd name="T95" fmla="*/ 0 h 427"/>
              <a:gd name="T96" fmla="*/ 2147483646 w 645"/>
              <a:gd name="T97" fmla="*/ 2147483646 h 427"/>
              <a:gd name="T98" fmla="*/ 2147483646 w 645"/>
              <a:gd name="T99" fmla="*/ 2147483646 h 427"/>
              <a:gd name="T100" fmla="*/ 2147483646 w 645"/>
              <a:gd name="T101" fmla="*/ 2147483646 h 427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645"/>
              <a:gd name="T154" fmla="*/ 0 h 427"/>
              <a:gd name="T155" fmla="*/ 645 w 645"/>
              <a:gd name="T156" fmla="*/ 427 h 427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645" h="427">
                <a:moveTo>
                  <a:pt x="116" y="54"/>
                </a:moveTo>
                <a:lnTo>
                  <a:pt x="96" y="65"/>
                </a:lnTo>
                <a:lnTo>
                  <a:pt x="79" y="74"/>
                </a:lnTo>
                <a:lnTo>
                  <a:pt x="65" y="81"/>
                </a:lnTo>
                <a:lnTo>
                  <a:pt x="53" y="88"/>
                </a:lnTo>
                <a:lnTo>
                  <a:pt x="43" y="94"/>
                </a:lnTo>
                <a:lnTo>
                  <a:pt x="33" y="101"/>
                </a:lnTo>
                <a:lnTo>
                  <a:pt x="25" y="110"/>
                </a:lnTo>
                <a:lnTo>
                  <a:pt x="17" y="121"/>
                </a:lnTo>
                <a:lnTo>
                  <a:pt x="9" y="136"/>
                </a:lnTo>
                <a:lnTo>
                  <a:pt x="0" y="154"/>
                </a:lnTo>
                <a:lnTo>
                  <a:pt x="0" y="155"/>
                </a:lnTo>
                <a:lnTo>
                  <a:pt x="0" y="175"/>
                </a:lnTo>
                <a:lnTo>
                  <a:pt x="0" y="193"/>
                </a:lnTo>
                <a:lnTo>
                  <a:pt x="0" y="209"/>
                </a:lnTo>
                <a:lnTo>
                  <a:pt x="0" y="224"/>
                </a:lnTo>
                <a:lnTo>
                  <a:pt x="0" y="237"/>
                </a:lnTo>
                <a:lnTo>
                  <a:pt x="0" y="251"/>
                </a:lnTo>
                <a:lnTo>
                  <a:pt x="0" y="265"/>
                </a:lnTo>
                <a:lnTo>
                  <a:pt x="0" y="280"/>
                </a:lnTo>
                <a:lnTo>
                  <a:pt x="0" y="297"/>
                </a:lnTo>
                <a:lnTo>
                  <a:pt x="0" y="316"/>
                </a:lnTo>
                <a:lnTo>
                  <a:pt x="0" y="317"/>
                </a:lnTo>
                <a:lnTo>
                  <a:pt x="14" y="340"/>
                </a:lnTo>
                <a:lnTo>
                  <a:pt x="27" y="359"/>
                </a:lnTo>
                <a:lnTo>
                  <a:pt x="39" y="374"/>
                </a:lnTo>
                <a:lnTo>
                  <a:pt x="53" y="385"/>
                </a:lnTo>
                <a:lnTo>
                  <a:pt x="67" y="394"/>
                </a:lnTo>
                <a:lnTo>
                  <a:pt x="83" y="401"/>
                </a:lnTo>
                <a:lnTo>
                  <a:pt x="101" y="407"/>
                </a:lnTo>
                <a:lnTo>
                  <a:pt x="123" y="413"/>
                </a:lnTo>
                <a:lnTo>
                  <a:pt x="148" y="419"/>
                </a:lnTo>
                <a:lnTo>
                  <a:pt x="177" y="426"/>
                </a:lnTo>
                <a:lnTo>
                  <a:pt x="178" y="427"/>
                </a:lnTo>
                <a:lnTo>
                  <a:pt x="190" y="429"/>
                </a:lnTo>
                <a:lnTo>
                  <a:pt x="200" y="430"/>
                </a:lnTo>
                <a:lnTo>
                  <a:pt x="208" y="430"/>
                </a:lnTo>
                <a:lnTo>
                  <a:pt x="216" y="429"/>
                </a:lnTo>
                <a:lnTo>
                  <a:pt x="222" y="427"/>
                </a:lnTo>
                <a:lnTo>
                  <a:pt x="229" y="425"/>
                </a:lnTo>
                <a:lnTo>
                  <a:pt x="236" y="423"/>
                </a:lnTo>
                <a:lnTo>
                  <a:pt x="245" y="422"/>
                </a:lnTo>
                <a:lnTo>
                  <a:pt x="256" y="421"/>
                </a:lnTo>
                <a:lnTo>
                  <a:pt x="269" y="421"/>
                </a:lnTo>
                <a:lnTo>
                  <a:pt x="270" y="421"/>
                </a:lnTo>
                <a:lnTo>
                  <a:pt x="280" y="421"/>
                </a:lnTo>
                <a:lnTo>
                  <a:pt x="289" y="421"/>
                </a:lnTo>
                <a:lnTo>
                  <a:pt x="295" y="422"/>
                </a:lnTo>
                <a:lnTo>
                  <a:pt x="301" y="423"/>
                </a:lnTo>
                <a:lnTo>
                  <a:pt x="306" y="424"/>
                </a:lnTo>
                <a:lnTo>
                  <a:pt x="311" y="425"/>
                </a:lnTo>
                <a:lnTo>
                  <a:pt x="316" y="426"/>
                </a:lnTo>
                <a:lnTo>
                  <a:pt x="323" y="426"/>
                </a:lnTo>
                <a:lnTo>
                  <a:pt x="332" y="427"/>
                </a:lnTo>
                <a:lnTo>
                  <a:pt x="343" y="427"/>
                </a:lnTo>
                <a:lnTo>
                  <a:pt x="358" y="426"/>
                </a:lnTo>
                <a:lnTo>
                  <a:pt x="370" y="424"/>
                </a:lnTo>
                <a:lnTo>
                  <a:pt x="379" y="423"/>
                </a:lnTo>
                <a:lnTo>
                  <a:pt x="387" y="421"/>
                </a:lnTo>
                <a:lnTo>
                  <a:pt x="394" y="420"/>
                </a:lnTo>
                <a:lnTo>
                  <a:pt x="401" y="418"/>
                </a:lnTo>
                <a:lnTo>
                  <a:pt x="409" y="416"/>
                </a:lnTo>
                <a:lnTo>
                  <a:pt x="419" y="414"/>
                </a:lnTo>
                <a:lnTo>
                  <a:pt x="431" y="411"/>
                </a:lnTo>
                <a:lnTo>
                  <a:pt x="446" y="409"/>
                </a:lnTo>
                <a:lnTo>
                  <a:pt x="447" y="409"/>
                </a:lnTo>
                <a:lnTo>
                  <a:pt x="474" y="405"/>
                </a:lnTo>
                <a:lnTo>
                  <a:pt x="497" y="405"/>
                </a:lnTo>
                <a:lnTo>
                  <a:pt x="517" y="407"/>
                </a:lnTo>
                <a:lnTo>
                  <a:pt x="535" y="409"/>
                </a:lnTo>
                <a:lnTo>
                  <a:pt x="551" y="411"/>
                </a:lnTo>
                <a:lnTo>
                  <a:pt x="566" y="412"/>
                </a:lnTo>
                <a:lnTo>
                  <a:pt x="580" y="411"/>
                </a:lnTo>
                <a:lnTo>
                  <a:pt x="594" y="406"/>
                </a:lnTo>
                <a:lnTo>
                  <a:pt x="609" y="397"/>
                </a:lnTo>
                <a:lnTo>
                  <a:pt x="626" y="384"/>
                </a:lnTo>
                <a:lnTo>
                  <a:pt x="635" y="372"/>
                </a:lnTo>
                <a:lnTo>
                  <a:pt x="642" y="362"/>
                </a:lnTo>
                <a:lnTo>
                  <a:pt x="646" y="353"/>
                </a:lnTo>
                <a:lnTo>
                  <a:pt x="648" y="343"/>
                </a:lnTo>
                <a:lnTo>
                  <a:pt x="649" y="333"/>
                </a:lnTo>
                <a:lnTo>
                  <a:pt x="648" y="322"/>
                </a:lnTo>
                <a:lnTo>
                  <a:pt x="647" y="310"/>
                </a:lnTo>
                <a:lnTo>
                  <a:pt x="646" y="296"/>
                </a:lnTo>
                <a:lnTo>
                  <a:pt x="645" y="280"/>
                </a:lnTo>
                <a:lnTo>
                  <a:pt x="645" y="262"/>
                </a:lnTo>
                <a:lnTo>
                  <a:pt x="644" y="251"/>
                </a:lnTo>
                <a:lnTo>
                  <a:pt x="644" y="242"/>
                </a:lnTo>
                <a:lnTo>
                  <a:pt x="644" y="235"/>
                </a:lnTo>
                <a:lnTo>
                  <a:pt x="643" y="230"/>
                </a:lnTo>
                <a:lnTo>
                  <a:pt x="642" y="225"/>
                </a:lnTo>
                <a:lnTo>
                  <a:pt x="641" y="220"/>
                </a:lnTo>
                <a:lnTo>
                  <a:pt x="640" y="214"/>
                </a:lnTo>
                <a:lnTo>
                  <a:pt x="639" y="208"/>
                </a:lnTo>
                <a:lnTo>
                  <a:pt x="637" y="199"/>
                </a:lnTo>
                <a:lnTo>
                  <a:pt x="636" y="189"/>
                </a:lnTo>
                <a:lnTo>
                  <a:pt x="634" y="180"/>
                </a:lnTo>
                <a:lnTo>
                  <a:pt x="634" y="174"/>
                </a:lnTo>
                <a:lnTo>
                  <a:pt x="634" y="168"/>
                </a:lnTo>
                <a:lnTo>
                  <a:pt x="634" y="164"/>
                </a:lnTo>
                <a:lnTo>
                  <a:pt x="634" y="160"/>
                </a:lnTo>
                <a:lnTo>
                  <a:pt x="633" y="156"/>
                </a:lnTo>
                <a:lnTo>
                  <a:pt x="632" y="152"/>
                </a:lnTo>
                <a:lnTo>
                  <a:pt x="631" y="147"/>
                </a:lnTo>
                <a:lnTo>
                  <a:pt x="629" y="141"/>
                </a:lnTo>
                <a:lnTo>
                  <a:pt x="626" y="135"/>
                </a:lnTo>
                <a:lnTo>
                  <a:pt x="620" y="125"/>
                </a:lnTo>
                <a:lnTo>
                  <a:pt x="614" y="117"/>
                </a:lnTo>
                <a:lnTo>
                  <a:pt x="610" y="112"/>
                </a:lnTo>
                <a:lnTo>
                  <a:pt x="605" y="108"/>
                </a:lnTo>
                <a:lnTo>
                  <a:pt x="601" y="105"/>
                </a:lnTo>
                <a:lnTo>
                  <a:pt x="596" y="101"/>
                </a:lnTo>
                <a:lnTo>
                  <a:pt x="590" y="98"/>
                </a:lnTo>
                <a:lnTo>
                  <a:pt x="584" y="94"/>
                </a:lnTo>
                <a:lnTo>
                  <a:pt x="576" y="88"/>
                </a:lnTo>
                <a:lnTo>
                  <a:pt x="568" y="81"/>
                </a:lnTo>
                <a:lnTo>
                  <a:pt x="555" y="69"/>
                </a:lnTo>
                <a:lnTo>
                  <a:pt x="546" y="59"/>
                </a:lnTo>
                <a:lnTo>
                  <a:pt x="539" y="50"/>
                </a:lnTo>
                <a:lnTo>
                  <a:pt x="533" y="42"/>
                </a:lnTo>
                <a:lnTo>
                  <a:pt x="528" y="36"/>
                </a:lnTo>
                <a:lnTo>
                  <a:pt x="522" y="30"/>
                </a:lnTo>
                <a:lnTo>
                  <a:pt x="515" y="24"/>
                </a:lnTo>
                <a:lnTo>
                  <a:pt x="507" y="18"/>
                </a:lnTo>
                <a:lnTo>
                  <a:pt x="496" y="13"/>
                </a:lnTo>
                <a:lnTo>
                  <a:pt x="482" y="7"/>
                </a:lnTo>
                <a:lnTo>
                  <a:pt x="450" y="0"/>
                </a:lnTo>
                <a:lnTo>
                  <a:pt x="423" y="0"/>
                </a:lnTo>
                <a:lnTo>
                  <a:pt x="401" y="0"/>
                </a:lnTo>
                <a:lnTo>
                  <a:pt x="382" y="0"/>
                </a:lnTo>
                <a:lnTo>
                  <a:pt x="364" y="0"/>
                </a:lnTo>
                <a:lnTo>
                  <a:pt x="346" y="0"/>
                </a:lnTo>
                <a:lnTo>
                  <a:pt x="326" y="0"/>
                </a:lnTo>
                <a:lnTo>
                  <a:pt x="303" y="0"/>
                </a:lnTo>
                <a:lnTo>
                  <a:pt x="275" y="0"/>
                </a:lnTo>
                <a:lnTo>
                  <a:pt x="241" y="0"/>
                </a:lnTo>
                <a:lnTo>
                  <a:pt x="221" y="3"/>
                </a:lnTo>
                <a:lnTo>
                  <a:pt x="205" y="6"/>
                </a:lnTo>
                <a:lnTo>
                  <a:pt x="193" y="9"/>
                </a:lnTo>
                <a:lnTo>
                  <a:pt x="183" y="13"/>
                </a:lnTo>
                <a:lnTo>
                  <a:pt x="174" y="16"/>
                </a:lnTo>
                <a:lnTo>
                  <a:pt x="165" y="21"/>
                </a:lnTo>
                <a:lnTo>
                  <a:pt x="156" y="27"/>
                </a:lnTo>
                <a:lnTo>
                  <a:pt x="145" y="34"/>
                </a:lnTo>
                <a:lnTo>
                  <a:pt x="132" y="43"/>
                </a:lnTo>
                <a:lnTo>
                  <a:pt x="116" y="53"/>
                </a:lnTo>
                <a:lnTo>
                  <a:pt x="116" y="54"/>
                </a:lnTo>
                <a:close/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bevel/>
            <a:headEnd/>
            <a:tailEnd/>
          </a:ln>
        </p:spPr>
        <p:txBody>
          <a:bodyPr wrap="none" lIns="83466" tIns="41733" rIns="83466" bIns="41733" anchor="ctr"/>
          <a:lstStyle/>
          <a:p>
            <a:endParaRPr lang="en-US"/>
          </a:p>
        </p:txBody>
      </p:sp>
      <p:sp>
        <p:nvSpPr>
          <p:cNvPr id="59404" name="Freeform 12"/>
          <p:cNvSpPr>
            <a:spLocks/>
          </p:cNvSpPr>
          <p:nvPr/>
        </p:nvSpPr>
        <p:spPr bwMode="auto">
          <a:xfrm>
            <a:off x="5626100" y="2354263"/>
            <a:ext cx="903288" cy="654050"/>
          </a:xfrm>
          <a:custGeom>
            <a:avLst/>
            <a:gdLst>
              <a:gd name="T0" fmla="*/ 2147483646 w 646"/>
              <a:gd name="T1" fmla="*/ 2147483646 h 429"/>
              <a:gd name="T2" fmla="*/ 2147483646 w 646"/>
              <a:gd name="T3" fmla="*/ 2147483646 h 429"/>
              <a:gd name="T4" fmla="*/ 2147483646 w 646"/>
              <a:gd name="T5" fmla="*/ 2147483646 h 429"/>
              <a:gd name="T6" fmla="*/ 2147483646 w 646"/>
              <a:gd name="T7" fmla="*/ 2147483646 h 429"/>
              <a:gd name="T8" fmla="*/ 2147483646 w 646"/>
              <a:gd name="T9" fmla="*/ 2147483646 h 429"/>
              <a:gd name="T10" fmla="*/ 2147483646 w 646"/>
              <a:gd name="T11" fmla="*/ 2147483646 h 429"/>
              <a:gd name="T12" fmla="*/ 2147483646 w 646"/>
              <a:gd name="T13" fmla="*/ 2147483646 h 429"/>
              <a:gd name="T14" fmla="*/ 2147483646 w 646"/>
              <a:gd name="T15" fmla="*/ 2147483646 h 429"/>
              <a:gd name="T16" fmla="*/ 2147483646 w 646"/>
              <a:gd name="T17" fmla="*/ 2147483646 h 429"/>
              <a:gd name="T18" fmla="*/ 2147483646 w 646"/>
              <a:gd name="T19" fmla="*/ 0 h 429"/>
              <a:gd name="T20" fmla="*/ 2147483646 w 646"/>
              <a:gd name="T21" fmla="*/ 2147483646 h 429"/>
              <a:gd name="T22" fmla="*/ 2147483646 w 646"/>
              <a:gd name="T23" fmla="*/ 2147483646 h 429"/>
              <a:gd name="T24" fmla="*/ 2147483646 w 646"/>
              <a:gd name="T25" fmla="*/ 2147483646 h 429"/>
              <a:gd name="T26" fmla="*/ 2147483646 w 646"/>
              <a:gd name="T27" fmla="*/ 2147483646 h 429"/>
              <a:gd name="T28" fmla="*/ 2147483646 w 646"/>
              <a:gd name="T29" fmla="*/ 2147483646 h 429"/>
              <a:gd name="T30" fmla="*/ 2147483646 w 646"/>
              <a:gd name="T31" fmla="*/ 2147483646 h 429"/>
              <a:gd name="T32" fmla="*/ 2147483646 w 646"/>
              <a:gd name="T33" fmla="*/ 2147483646 h 429"/>
              <a:gd name="T34" fmla="*/ 2147483646 w 646"/>
              <a:gd name="T35" fmla="*/ 2147483646 h 429"/>
              <a:gd name="T36" fmla="*/ 2147483646 w 646"/>
              <a:gd name="T37" fmla="*/ 0 h 429"/>
              <a:gd name="T38" fmla="*/ 2147483646 w 646"/>
              <a:gd name="T39" fmla="*/ 0 h 429"/>
              <a:gd name="T40" fmla="*/ 2147483646 w 646"/>
              <a:gd name="T41" fmla="*/ 0 h 429"/>
              <a:gd name="T42" fmla="*/ 2147483646 w 646"/>
              <a:gd name="T43" fmla="*/ 0 h 429"/>
              <a:gd name="T44" fmla="*/ 2147483646 w 646"/>
              <a:gd name="T45" fmla="*/ 2147483646 h 429"/>
              <a:gd name="T46" fmla="*/ 2147483646 w 646"/>
              <a:gd name="T47" fmla="*/ 2147483646 h 429"/>
              <a:gd name="T48" fmla="*/ 2147483646 w 646"/>
              <a:gd name="T49" fmla="*/ 2147483646 h 429"/>
              <a:gd name="T50" fmla="*/ 2147483646 w 646"/>
              <a:gd name="T51" fmla="*/ 2147483646 h 429"/>
              <a:gd name="T52" fmla="*/ 0 w 646"/>
              <a:gd name="T53" fmla="*/ 2147483646 h 429"/>
              <a:gd name="T54" fmla="*/ 0 w 646"/>
              <a:gd name="T55" fmla="*/ 2147483646 h 429"/>
              <a:gd name="T56" fmla="*/ 0 w 646"/>
              <a:gd name="T57" fmla="*/ 2147483646 h 429"/>
              <a:gd name="T58" fmla="*/ 0 w 646"/>
              <a:gd name="T59" fmla="*/ 2147483646 h 429"/>
              <a:gd name="T60" fmla="*/ 2147483646 w 646"/>
              <a:gd name="T61" fmla="*/ 2147483646 h 429"/>
              <a:gd name="T62" fmla="*/ 2147483646 w 646"/>
              <a:gd name="T63" fmla="*/ 2147483646 h 429"/>
              <a:gd name="T64" fmla="*/ 2147483646 w 646"/>
              <a:gd name="T65" fmla="*/ 2147483646 h 429"/>
              <a:gd name="T66" fmla="*/ 2147483646 w 646"/>
              <a:gd name="T67" fmla="*/ 2147483646 h 429"/>
              <a:gd name="T68" fmla="*/ 2147483646 w 646"/>
              <a:gd name="T69" fmla="*/ 2147483646 h 429"/>
              <a:gd name="T70" fmla="*/ 2147483646 w 646"/>
              <a:gd name="T71" fmla="*/ 2147483646 h 429"/>
              <a:gd name="T72" fmla="*/ 2147483646 w 646"/>
              <a:gd name="T73" fmla="*/ 2147483646 h 429"/>
              <a:gd name="T74" fmla="*/ 2147483646 w 646"/>
              <a:gd name="T75" fmla="*/ 2147483646 h 429"/>
              <a:gd name="T76" fmla="*/ 2147483646 w 646"/>
              <a:gd name="T77" fmla="*/ 2147483646 h 429"/>
              <a:gd name="T78" fmla="*/ 2147483646 w 646"/>
              <a:gd name="T79" fmla="*/ 2147483646 h 429"/>
              <a:gd name="T80" fmla="*/ 2147483646 w 646"/>
              <a:gd name="T81" fmla="*/ 2147483646 h 429"/>
              <a:gd name="T82" fmla="*/ 2147483646 w 646"/>
              <a:gd name="T83" fmla="*/ 2147483646 h 429"/>
              <a:gd name="T84" fmla="*/ 2147483646 w 646"/>
              <a:gd name="T85" fmla="*/ 2147483646 h 429"/>
              <a:gd name="T86" fmla="*/ 2147483646 w 646"/>
              <a:gd name="T87" fmla="*/ 2147483646 h 429"/>
              <a:gd name="T88" fmla="*/ 2147483646 w 646"/>
              <a:gd name="T89" fmla="*/ 2147483646 h 429"/>
              <a:gd name="T90" fmla="*/ 2147483646 w 646"/>
              <a:gd name="T91" fmla="*/ 2147483646 h 429"/>
              <a:gd name="T92" fmla="*/ 2147483646 w 646"/>
              <a:gd name="T93" fmla="*/ 2147483646 h 429"/>
              <a:gd name="T94" fmla="*/ 2147483646 w 646"/>
              <a:gd name="T95" fmla="*/ 2147483646 h 429"/>
              <a:gd name="T96" fmla="*/ 2147483646 w 646"/>
              <a:gd name="T97" fmla="*/ 2147483646 h 429"/>
              <a:gd name="T98" fmla="*/ 2147483646 w 646"/>
              <a:gd name="T99" fmla="*/ 2147483646 h 429"/>
              <a:gd name="T100" fmla="*/ 2147483646 w 646"/>
              <a:gd name="T101" fmla="*/ 2147483646 h 429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646"/>
              <a:gd name="T154" fmla="*/ 0 h 429"/>
              <a:gd name="T155" fmla="*/ 646 w 646"/>
              <a:gd name="T156" fmla="*/ 429 h 429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646" h="429">
                <a:moveTo>
                  <a:pt x="530" y="375"/>
                </a:moveTo>
                <a:lnTo>
                  <a:pt x="549" y="362"/>
                </a:lnTo>
                <a:lnTo>
                  <a:pt x="566" y="353"/>
                </a:lnTo>
                <a:lnTo>
                  <a:pt x="580" y="345"/>
                </a:lnTo>
                <a:lnTo>
                  <a:pt x="592" y="339"/>
                </a:lnTo>
                <a:lnTo>
                  <a:pt x="602" y="333"/>
                </a:lnTo>
                <a:lnTo>
                  <a:pt x="611" y="325"/>
                </a:lnTo>
                <a:lnTo>
                  <a:pt x="619" y="317"/>
                </a:lnTo>
                <a:lnTo>
                  <a:pt x="628" y="306"/>
                </a:lnTo>
                <a:lnTo>
                  <a:pt x="636" y="291"/>
                </a:lnTo>
                <a:lnTo>
                  <a:pt x="646" y="273"/>
                </a:lnTo>
                <a:lnTo>
                  <a:pt x="655" y="252"/>
                </a:lnTo>
                <a:lnTo>
                  <a:pt x="662" y="234"/>
                </a:lnTo>
                <a:lnTo>
                  <a:pt x="667" y="218"/>
                </a:lnTo>
                <a:lnTo>
                  <a:pt x="670" y="203"/>
                </a:lnTo>
                <a:lnTo>
                  <a:pt x="672" y="189"/>
                </a:lnTo>
                <a:lnTo>
                  <a:pt x="671" y="176"/>
                </a:lnTo>
                <a:lnTo>
                  <a:pt x="668" y="162"/>
                </a:lnTo>
                <a:lnTo>
                  <a:pt x="663" y="147"/>
                </a:lnTo>
                <a:lnTo>
                  <a:pt x="655" y="130"/>
                </a:lnTo>
                <a:lnTo>
                  <a:pt x="646" y="112"/>
                </a:lnTo>
                <a:lnTo>
                  <a:pt x="630" y="86"/>
                </a:lnTo>
                <a:lnTo>
                  <a:pt x="614" y="64"/>
                </a:lnTo>
                <a:lnTo>
                  <a:pt x="598" y="44"/>
                </a:lnTo>
                <a:lnTo>
                  <a:pt x="581" y="28"/>
                </a:lnTo>
                <a:lnTo>
                  <a:pt x="564" y="15"/>
                </a:lnTo>
                <a:lnTo>
                  <a:pt x="546" y="5"/>
                </a:lnTo>
                <a:lnTo>
                  <a:pt x="527" y="0"/>
                </a:lnTo>
                <a:lnTo>
                  <a:pt x="508" y="0"/>
                </a:lnTo>
                <a:lnTo>
                  <a:pt x="488" y="0"/>
                </a:lnTo>
                <a:lnTo>
                  <a:pt x="468" y="1"/>
                </a:lnTo>
                <a:lnTo>
                  <a:pt x="468" y="2"/>
                </a:lnTo>
                <a:lnTo>
                  <a:pt x="450" y="13"/>
                </a:lnTo>
                <a:lnTo>
                  <a:pt x="437" y="31"/>
                </a:lnTo>
                <a:lnTo>
                  <a:pt x="429" y="54"/>
                </a:lnTo>
                <a:lnTo>
                  <a:pt x="424" y="80"/>
                </a:lnTo>
                <a:lnTo>
                  <a:pt x="421" y="107"/>
                </a:lnTo>
                <a:lnTo>
                  <a:pt x="419" y="134"/>
                </a:lnTo>
                <a:lnTo>
                  <a:pt x="416" y="159"/>
                </a:lnTo>
                <a:lnTo>
                  <a:pt x="412" y="179"/>
                </a:lnTo>
                <a:lnTo>
                  <a:pt x="405" y="192"/>
                </a:lnTo>
                <a:lnTo>
                  <a:pt x="395" y="198"/>
                </a:lnTo>
                <a:lnTo>
                  <a:pt x="383" y="194"/>
                </a:lnTo>
                <a:lnTo>
                  <a:pt x="375" y="183"/>
                </a:lnTo>
                <a:lnTo>
                  <a:pt x="370" y="166"/>
                </a:lnTo>
                <a:lnTo>
                  <a:pt x="366" y="144"/>
                </a:lnTo>
                <a:lnTo>
                  <a:pt x="363" y="120"/>
                </a:lnTo>
                <a:lnTo>
                  <a:pt x="358" y="94"/>
                </a:lnTo>
                <a:lnTo>
                  <a:pt x="351" y="68"/>
                </a:lnTo>
                <a:lnTo>
                  <a:pt x="340" y="43"/>
                </a:lnTo>
                <a:lnTo>
                  <a:pt x="324" y="20"/>
                </a:lnTo>
                <a:lnTo>
                  <a:pt x="303" y="2"/>
                </a:lnTo>
                <a:lnTo>
                  <a:pt x="287" y="0"/>
                </a:lnTo>
                <a:lnTo>
                  <a:pt x="274" y="0"/>
                </a:lnTo>
                <a:lnTo>
                  <a:pt x="262" y="0"/>
                </a:lnTo>
                <a:lnTo>
                  <a:pt x="251" y="0"/>
                </a:lnTo>
                <a:lnTo>
                  <a:pt x="240" y="0"/>
                </a:lnTo>
                <a:lnTo>
                  <a:pt x="228" y="0"/>
                </a:lnTo>
                <a:lnTo>
                  <a:pt x="215" y="0"/>
                </a:lnTo>
                <a:lnTo>
                  <a:pt x="200" y="0"/>
                </a:lnTo>
                <a:lnTo>
                  <a:pt x="182" y="0"/>
                </a:lnTo>
                <a:lnTo>
                  <a:pt x="162" y="0"/>
                </a:lnTo>
                <a:lnTo>
                  <a:pt x="139" y="2"/>
                </a:lnTo>
                <a:lnTo>
                  <a:pt x="120" y="3"/>
                </a:lnTo>
                <a:lnTo>
                  <a:pt x="103" y="4"/>
                </a:lnTo>
                <a:lnTo>
                  <a:pt x="89" y="5"/>
                </a:lnTo>
                <a:lnTo>
                  <a:pt x="77" y="6"/>
                </a:lnTo>
                <a:lnTo>
                  <a:pt x="65" y="9"/>
                </a:lnTo>
                <a:lnTo>
                  <a:pt x="54" y="13"/>
                </a:lnTo>
                <a:lnTo>
                  <a:pt x="43" y="21"/>
                </a:lnTo>
                <a:lnTo>
                  <a:pt x="31" y="31"/>
                </a:lnTo>
                <a:lnTo>
                  <a:pt x="19" y="44"/>
                </a:lnTo>
                <a:lnTo>
                  <a:pt x="19" y="45"/>
                </a:lnTo>
                <a:lnTo>
                  <a:pt x="9" y="57"/>
                </a:lnTo>
                <a:lnTo>
                  <a:pt x="2" y="67"/>
                </a:lnTo>
                <a:lnTo>
                  <a:pt x="0" y="77"/>
                </a:lnTo>
                <a:lnTo>
                  <a:pt x="0" y="86"/>
                </a:lnTo>
                <a:lnTo>
                  <a:pt x="0" y="96"/>
                </a:lnTo>
                <a:lnTo>
                  <a:pt x="0" y="106"/>
                </a:lnTo>
                <a:lnTo>
                  <a:pt x="0" y="118"/>
                </a:lnTo>
                <a:lnTo>
                  <a:pt x="0" y="131"/>
                </a:lnTo>
                <a:lnTo>
                  <a:pt x="0" y="147"/>
                </a:lnTo>
                <a:lnTo>
                  <a:pt x="0" y="165"/>
                </a:lnTo>
                <a:lnTo>
                  <a:pt x="0" y="166"/>
                </a:lnTo>
                <a:lnTo>
                  <a:pt x="0" y="176"/>
                </a:lnTo>
                <a:lnTo>
                  <a:pt x="0" y="185"/>
                </a:lnTo>
                <a:lnTo>
                  <a:pt x="0" y="191"/>
                </a:lnTo>
                <a:lnTo>
                  <a:pt x="1" y="197"/>
                </a:lnTo>
                <a:lnTo>
                  <a:pt x="1" y="202"/>
                </a:lnTo>
                <a:lnTo>
                  <a:pt x="2" y="207"/>
                </a:lnTo>
                <a:lnTo>
                  <a:pt x="3" y="213"/>
                </a:lnTo>
                <a:lnTo>
                  <a:pt x="5" y="220"/>
                </a:lnTo>
                <a:lnTo>
                  <a:pt x="7" y="229"/>
                </a:lnTo>
                <a:lnTo>
                  <a:pt x="8" y="239"/>
                </a:lnTo>
                <a:lnTo>
                  <a:pt x="9" y="240"/>
                </a:lnTo>
                <a:lnTo>
                  <a:pt x="9" y="247"/>
                </a:lnTo>
                <a:lnTo>
                  <a:pt x="10" y="254"/>
                </a:lnTo>
                <a:lnTo>
                  <a:pt x="10" y="259"/>
                </a:lnTo>
                <a:lnTo>
                  <a:pt x="10" y="263"/>
                </a:lnTo>
                <a:lnTo>
                  <a:pt x="10" y="268"/>
                </a:lnTo>
                <a:lnTo>
                  <a:pt x="10" y="271"/>
                </a:lnTo>
                <a:lnTo>
                  <a:pt x="11" y="276"/>
                </a:lnTo>
                <a:lnTo>
                  <a:pt x="12" y="280"/>
                </a:lnTo>
                <a:lnTo>
                  <a:pt x="15" y="286"/>
                </a:lnTo>
                <a:lnTo>
                  <a:pt x="18" y="293"/>
                </a:lnTo>
                <a:lnTo>
                  <a:pt x="19" y="293"/>
                </a:lnTo>
                <a:lnTo>
                  <a:pt x="24" y="302"/>
                </a:lnTo>
                <a:lnTo>
                  <a:pt x="29" y="309"/>
                </a:lnTo>
                <a:lnTo>
                  <a:pt x="34" y="314"/>
                </a:lnTo>
                <a:lnTo>
                  <a:pt x="38" y="318"/>
                </a:lnTo>
                <a:lnTo>
                  <a:pt x="43" y="322"/>
                </a:lnTo>
                <a:lnTo>
                  <a:pt x="48" y="325"/>
                </a:lnTo>
                <a:lnTo>
                  <a:pt x="53" y="328"/>
                </a:lnTo>
                <a:lnTo>
                  <a:pt x="60" y="333"/>
                </a:lnTo>
                <a:lnTo>
                  <a:pt x="67" y="339"/>
                </a:lnTo>
                <a:lnTo>
                  <a:pt x="76" y="347"/>
                </a:lnTo>
                <a:lnTo>
                  <a:pt x="77" y="347"/>
                </a:lnTo>
                <a:lnTo>
                  <a:pt x="89" y="358"/>
                </a:lnTo>
                <a:lnTo>
                  <a:pt x="98" y="368"/>
                </a:lnTo>
                <a:lnTo>
                  <a:pt x="105" y="377"/>
                </a:lnTo>
                <a:lnTo>
                  <a:pt x="111" y="385"/>
                </a:lnTo>
                <a:lnTo>
                  <a:pt x="117" y="392"/>
                </a:lnTo>
                <a:lnTo>
                  <a:pt x="122" y="398"/>
                </a:lnTo>
                <a:lnTo>
                  <a:pt x="129" y="404"/>
                </a:lnTo>
                <a:lnTo>
                  <a:pt x="137" y="409"/>
                </a:lnTo>
                <a:lnTo>
                  <a:pt x="149" y="415"/>
                </a:lnTo>
                <a:lnTo>
                  <a:pt x="163" y="422"/>
                </a:lnTo>
                <a:lnTo>
                  <a:pt x="164" y="422"/>
                </a:lnTo>
                <a:lnTo>
                  <a:pt x="195" y="433"/>
                </a:lnTo>
                <a:lnTo>
                  <a:pt x="221" y="442"/>
                </a:lnTo>
                <a:lnTo>
                  <a:pt x="243" y="447"/>
                </a:lnTo>
                <a:lnTo>
                  <a:pt x="262" y="450"/>
                </a:lnTo>
                <a:lnTo>
                  <a:pt x="280" y="451"/>
                </a:lnTo>
                <a:lnTo>
                  <a:pt x="298" y="449"/>
                </a:lnTo>
                <a:lnTo>
                  <a:pt x="318" y="446"/>
                </a:lnTo>
                <a:lnTo>
                  <a:pt x="341" y="441"/>
                </a:lnTo>
                <a:lnTo>
                  <a:pt x="370" y="435"/>
                </a:lnTo>
                <a:lnTo>
                  <a:pt x="405" y="429"/>
                </a:lnTo>
                <a:lnTo>
                  <a:pt x="424" y="425"/>
                </a:lnTo>
                <a:lnTo>
                  <a:pt x="439" y="421"/>
                </a:lnTo>
                <a:lnTo>
                  <a:pt x="451" y="418"/>
                </a:lnTo>
                <a:lnTo>
                  <a:pt x="461" y="415"/>
                </a:lnTo>
                <a:lnTo>
                  <a:pt x="470" y="411"/>
                </a:lnTo>
                <a:lnTo>
                  <a:pt x="479" y="406"/>
                </a:lnTo>
                <a:lnTo>
                  <a:pt x="488" y="401"/>
                </a:lnTo>
                <a:lnTo>
                  <a:pt x="499" y="394"/>
                </a:lnTo>
                <a:lnTo>
                  <a:pt x="513" y="385"/>
                </a:lnTo>
                <a:lnTo>
                  <a:pt x="529" y="375"/>
                </a:lnTo>
                <a:lnTo>
                  <a:pt x="530" y="375"/>
                </a:lnTo>
                <a:close/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bevel/>
            <a:headEnd/>
            <a:tailEnd/>
          </a:ln>
        </p:spPr>
        <p:txBody>
          <a:bodyPr wrap="none" lIns="83466" tIns="41733" rIns="83466" bIns="41733" anchor="ctr"/>
          <a:lstStyle/>
          <a:p>
            <a:endParaRPr lang="en-US"/>
          </a:p>
        </p:txBody>
      </p:sp>
      <p:sp>
        <p:nvSpPr>
          <p:cNvPr id="59405" name="Freeform 13"/>
          <p:cNvSpPr>
            <a:spLocks/>
          </p:cNvSpPr>
          <p:nvPr/>
        </p:nvSpPr>
        <p:spPr bwMode="auto">
          <a:xfrm>
            <a:off x="5743575" y="2816225"/>
            <a:ext cx="906463" cy="542925"/>
          </a:xfrm>
          <a:custGeom>
            <a:avLst/>
            <a:gdLst>
              <a:gd name="T0" fmla="*/ 2147483646 w 649"/>
              <a:gd name="T1" fmla="*/ 2147483646 h 357"/>
              <a:gd name="T2" fmla="*/ 2147483646 w 649"/>
              <a:gd name="T3" fmla="*/ 2147483646 h 357"/>
              <a:gd name="T4" fmla="*/ 2147483646 w 649"/>
              <a:gd name="T5" fmla="*/ 2147483646 h 357"/>
              <a:gd name="T6" fmla="*/ 2147483646 w 649"/>
              <a:gd name="T7" fmla="*/ 2147483646 h 357"/>
              <a:gd name="T8" fmla="*/ 2147483646 w 649"/>
              <a:gd name="T9" fmla="*/ 2147483646 h 357"/>
              <a:gd name="T10" fmla="*/ 2147483646 w 649"/>
              <a:gd name="T11" fmla="*/ 2147483646 h 357"/>
              <a:gd name="T12" fmla="*/ 2147483646 w 649"/>
              <a:gd name="T13" fmla="*/ 2147483646 h 357"/>
              <a:gd name="T14" fmla="*/ 2147483646 w 649"/>
              <a:gd name="T15" fmla="*/ 2147483646 h 357"/>
              <a:gd name="T16" fmla="*/ 2147483646 w 649"/>
              <a:gd name="T17" fmla="*/ 2147483646 h 357"/>
              <a:gd name="T18" fmla="*/ 2147483646 w 649"/>
              <a:gd name="T19" fmla="*/ 2147483646 h 357"/>
              <a:gd name="T20" fmla="*/ 0 w 649"/>
              <a:gd name="T21" fmla="*/ 2147483646 h 357"/>
              <a:gd name="T22" fmla="*/ 2147483646 w 649"/>
              <a:gd name="T23" fmla="*/ 2147483646 h 357"/>
              <a:gd name="T24" fmla="*/ 2147483646 w 649"/>
              <a:gd name="T25" fmla="*/ 2147483646 h 357"/>
              <a:gd name="T26" fmla="*/ 2147483646 w 649"/>
              <a:gd name="T27" fmla="*/ 2147483646 h 357"/>
              <a:gd name="T28" fmla="*/ 2147483646 w 649"/>
              <a:gd name="T29" fmla="*/ 2147483646 h 357"/>
              <a:gd name="T30" fmla="*/ 2147483646 w 649"/>
              <a:gd name="T31" fmla="*/ 2147483646 h 357"/>
              <a:gd name="T32" fmla="*/ 2147483646 w 649"/>
              <a:gd name="T33" fmla="*/ 2147483646 h 357"/>
              <a:gd name="T34" fmla="*/ 2147483646 w 649"/>
              <a:gd name="T35" fmla="*/ 2147483646 h 357"/>
              <a:gd name="T36" fmla="*/ 2147483646 w 649"/>
              <a:gd name="T37" fmla="*/ 2147483646 h 357"/>
              <a:gd name="T38" fmla="*/ 2147483646 w 649"/>
              <a:gd name="T39" fmla="*/ 2147483646 h 357"/>
              <a:gd name="T40" fmla="*/ 2147483646 w 649"/>
              <a:gd name="T41" fmla="*/ 2147483646 h 357"/>
              <a:gd name="T42" fmla="*/ 2147483646 w 649"/>
              <a:gd name="T43" fmla="*/ 2147483646 h 357"/>
              <a:gd name="T44" fmla="*/ 2147483646 w 649"/>
              <a:gd name="T45" fmla="*/ 2147483646 h 357"/>
              <a:gd name="T46" fmla="*/ 2147483646 w 649"/>
              <a:gd name="T47" fmla="*/ 2147483646 h 357"/>
              <a:gd name="T48" fmla="*/ 2147483646 w 649"/>
              <a:gd name="T49" fmla="*/ 2147483646 h 357"/>
              <a:gd name="T50" fmla="*/ 2147483646 w 649"/>
              <a:gd name="T51" fmla="*/ 2147483646 h 357"/>
              <a:gd name="T52" fmla="*/ 2147483646 w 649"/>
              <a:gd name="T53" fmla="*/ 2147483646 h 357"/>
              <a:gd name="T54" fmla="*/ 2147483646 w 649"/>
              <a:gd name="T55" fmla="*/ 2147483646 h 357"/>
              <a:gd name="T56" fmla="*/ 2147483646 w 649"/>
              <a:gd name="T57" fmla="*/ 0 h 357"/>
              <a:gd name="T58" fmla="*/ 2147483646 w 649"/>
              <a:gd name="T59" fmla="*/ 2147483646 h 357"/>
              <a:gd name="T60" fmla="*/ 2147483646 w 649"/>
              <a:gd name="T61" fmla="*/ 2147483646 h 357"/>
              <a:gd name="T62" fmla="*/ 2147483646 w 649"/>
              <a:gd name="T63" fmla="*/ 2147483646 h 357"/>
              <a:gd name="T64" fmla="*/ 2147483646 w 649"/>
              <a:gd name="T65" fmla="*/ 2147483646 h 357"/>
              <a:gd name="T66" fmla="*/ 2147483646 w 649"/>
              <a:gd name="T67" fmla="*/ 2147483646 h 357"/>
              <a:gd name="T68" fmla="*/ 2147483646 w 649"/>
              <a:gd name="T69" fmla="*/ 2147483646 h 357"/>
              <a:gd name="T70" fmla="*/ 2147483646 w 649"/>
              <a:gd name="T71" fmla="*/ 2147483646 h 357"/>
              <a:gd name="T72" fmla="*/ 2147483646 w 649"/>
              <a:gd name="T73" fmla="*/ 2147483646 h 357"/>
              <a:gd name="T74" fmla="*/ 2147483646 w 649"/>
              <a:gd name="T75" fmla="*/ 2147483646 h 357"/>
              <a:gd name="T76" fmla="*/ 2147483646 w 649"/>
              <a:gd name="T77" fmla="*/ 2147483646 h 357"/>
              <a:gd name="T78" fmla="*/ 2147483646 w 649"/>
              <a:gd name="T79" fmla="*/ 2147483646 h 357"/>
              <a:gd name="T80" fmla="*/ 2147483646 w 649"/>
              <a:gd name="T81" fmla="*/ 2147483646 h 357"/>
              <a:gd name="T82" fmla="*/ 2147483646 w 649"/>
              <a:gd name="T83" fmla="*/ 2147483646 h 357"/>
              <a:gd name="T84" fmla="*/ 2147483646 w 649"/>
              <a:gd name="T85" fmla="*/ 2147483646 h 357"/>
              <a:gd name="T86" fmla="*/ 2147483646 w 649"/>
              <a:gd name="T87" fmla="*/ 2147483646 h 357"/>
              <a:gd name="T88" fmla="*/ 2147483646 w 649"/>
              <a:gd name="T89" fmla="*/ 2147483646 h 357"/>
              <a:gd name="T90" fmla="*/ 2147483646 w 649"/>
              <a:gd name="T91" fmla="*/ 2147483646 h 357"/>
              <a:gd name="T92" fmla="*/ 2147483646 w 649"/>
              <a:gd name="T93" fmla="*/ 2147483646 h 357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649"/>
              <a:gd name="T142" fmla="*/ 0 h 357"/>
              <a:gd name="T143" fmla="*/ 649 w 649"/>
              <a:gd name="T144" fmla="*/ 357 h 357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649" h="357">
                <a:moveTo>
                  <a:pt x="423" y="310"/>
                </a:moveTo>
                <a:lnTo>
                  <a:pt x="410" y="309"/>
                </a:lnTo>
                <a:lnTo>
                  <a:pt x="400" y="311"/>
                </a:lnTo>
                <a:lnTo>
                  <a:pt x="392" y="314"/>
                </a:lnTo>
                <a:lnTo>
                  <a:pt x="385" y="318"/>
                </a:lnTo>
                <a:lnTo>
                  <a:pt x="379" y="323"/>
                </a:lnTo>
                <a:lnTo>
                  <a:pt x="373" y="328"/>
                </a:lnTo>
                <a:lnTo>
                  <a:pt x="367" y="333"/>
                </a:lnTo>
                <a:lnTo>
                  <a:pt x="358" y="337"/>
                </a:lnTo>
                <a:lnTo>
                  <a:pt x="348" y="339"/>
                </a:lnTo>
                <a:lnTo>
                  <a:pt x="336" y="341"/>
                </a:lnTo>
                <a:lnTo>
                  <a:pt x="318" y="340"/>
                </a:lnTo>
                <a:lnTo>
                  <a:pt x="305" y="340"/>
                </a:lnTo>
                <a:lnTo>
                  <a:pt x="293" y="339"/>
                </a:lnTo>
                <a:lnTo>
                  <a:pt x="284" y="337"/>
                </a:lnTo>
                <a:lnTo>
                  <a:pt x="276" y="334"/>
                </a:lnTo>
                <a:lnTo>
                  <a:pt x="267" y="330"/>
                </a:lnTo>
                <a:lnTo>
                  <a:pt x="258" y="326"/>
                </a:lnTo>
                <a:lnTo>
                  <a:pt x="248" y="320"/>
                </a:lnTo>
                <a:lnTo>
                  <a:pt x="236" y="312"/>
                </a:lnTo>
                <a:lnTo>
                  <a:pt x="222" y="304"/>
                </a:lnTo>
                <a:lnTo>
                  <a:pt x="180" y="278"/>
                </a:lnTo>
                <a:lnTo>
                  <a:pt x="141" y="254"/>
                </a:lnTo>
                <a:lnTo>
                  <a:pt x="106" y="230"/>
                </a:lnTo>
                <a:lnTo>
                  <a:pt x="74" y="208"/>
                </a:lnTo>
                <a:lnTo>
                  <a:pt x="47" y="186"/>
                </a:lnTo>
                <a:lnTo>
                  <a:pt x="25" y="165"/>
                </a:lnTo>
                <a:lnTo>
                  <a:pt x="9" y="146"/>
                </a:lnTo>
                <a:lnTo>
                  <a:pt x="0" y="127"/>
                </a:lnTo>
                <a:lnTo>
                  <a:pt x="0" y="110"/>
                </a:lnTo>
                <a:lnTo>
                  <a:pt x="0" y="94"/>
                </a:lnTo>
                <a:lnTo>
                  <a:pt x="6" y="86"/>
                </a:lnTo>
                <a:lnTo>
                  <a:pt x="16" y="84"/>
                </a:lnTo>
                <a:lnTo>
                  <a:pt x="29" y="86"/>
                </a:lnTo>
                <a:lnTo>
                  <a:pt x="45" y="92"/>
                </a:lnTo>
                <a:lnTo>
                  <a:pt x="64" y="100"/>
                </a:lnTo>
                <a:lnTo>
                  <a:pt x="86" y="109"/>
                </a:lnTo>
                <a:lnTo>
                  <a:pt x="110" y="119"/>
                </a:lnTo>
                <a:lnTo>
                  <a:pt x="137" y="128"/>
                </a:lnTo>
                <a:lnTo>
                  <a:pt x="167" y="135"/>
                </a:lnTo>
                <a:lnTo>
                  <a:pt x="199" y="140"/>
                </a:lnTo>
                <a:lnTo>
                  <a:pt x="200" y="140"/>
                </a:lnTo>
                <a:lnTo>
                  <a:pt x="216" y="140"/>
                </a:lnTo>
                <a:lnTo>
                  <a:pt x="229" y="141"/>
                </a:lnTo>
                <a:lnTo>
                  <a:pt x="239" y="141"/>
                </a:lnTo>
                <a:lnTo>
                  <a:pt x="248" y="141"/>
                </a:lnTo>
                <a:lnTo>
                  <a:pt x="256" y="140"/>
                </a:lnTo>
                <a:lnTo>
                  <a:pt x="264" y="139"/>
                </a:lnTo>
                <a:lnTo>
                  <a:pt x="273" y="138"/>
                </a:lnTo>
                <a:lnTo>
                  <a:pt x="283" y="135"/>
                </a:lnTo>
                <a:lnTo>
                  <a:pt x="296" y="132"/>
                </a:lnTo>
                <a:lnTo>
                  <a:pt x="312" y="129"/>
                </a:lnTo>
                <a:lnTo>
                  <a:pt x="313" y="129"/>
                </a:lnTo>
                <a:lnTo>
                  <a:pt x="326" y="125"/>
                </a:lnTo>
                <a:lnTo>
                  <a:pt x="337" y="122"/>
                </a:lnTo>
                <a:lnTo>
                  <a:pt x="346" y="119"/>
                </a:lnTo>
                <a:lnTo>
                  <a:pt x="353" y="117"/>
                </a:lnTo>
                <a:lnTo>
                  <a:pt x="359" y="114"/>
                </a:lnTo>
                <a:lnTo>
                  <a:pt x="365" y="112"/>
                </a:lnTo>
                <a:lnTo>
                  <a:pt x="372" y="108"/>
                </a:lnTo>
                <a:lnTo>
                  <a:pt x="381" y="104"/>
                </a:lnTo>
                <a:lnTo>
                  <a:pt x="391" y="99"/>
                </a:lnTo>
                <a:lnTo>
                  <a:pt x="405" y="94"/>
                </a:lnTo>
                <a:lnTo>
                  <a:pt x="420" y="86"/>
                </a:lnTo>
                <a:lnTo>
                  <a:pt x="432" y="81"/>
                </a:lnTo>
                <a:lnTo>
                  <a:pt x="442" y="76"/>
                </a:lnTo>
                <a:lnTo>
                  <a:pt x="450" y="73"/>
                </a:lnTo>
                <a:lnTo>
                  <a:pt x="458" y="69"/>
                </a:lnTo>
                <a:lnTo>
                  <a:pt x="465" y="66"/>
                </a:lnTo>
                <a:lnTo>
                  <a:pt x="473" y="61"/>
                </a:lnTo>
                <a:lnTo>
                  <a:pt x="482" y="56"/>
                </a:lnTo>
                <a:lnTo>
                  <a:pt x="494" y="49"/>
                </a:lnTo>
                <a:lnTo>
                  <a:pt x="509" y="41"/>
                </a:lnTo>
                <a:lnTo>
                  <a:pt x="517" y="34"/>
                </a:lnTo>
                <a:lnTo>
                  <a:pt x="525" y="28"/>
                </a:lnTo>
                <a:lnTo>
                  <a:pt x="531" y="21"/>
                </a:lnTo>
                <a:lnTo>
                  <a:pt x="536" y="15"/>
                </a:lnTo>
                <a:lnTo>
                  <a:pt x="540" y="10"/>
                </a:lnTo>
                <a:lnTo>
                  <a:pt x="545" y="5"/>
                </a:lnTo>
                <a:lnTo>
                  <a:pt x="549" y="2"/>
                </a:lnTo>
                <a:lnTo>
                  <a:pt x="553" y="0"/>
                </a:lnTo>
                <a:lnTo>
                  <a:pt x="558" y="0"/>
                </a:lnTo>
                <a:lnTo>
                  <a:pt x="565" y="0"/>
                </a:lnTo>
                <a:lnTo>
                  <a:pt x="584" y="8"/>
                </a:lnTo>
                <a:lnTo>
                  <a:pt x="600" y="20"/>
                </a:lnTo>
                <a:lnTo>
                  <a:pt x="614" y="36"/>
                </a:lnTo>
                <a:lnTo>
                  <a:pt x="625" y="54"/>
                </a:lnTo>
                <a:lnTo>
                  <a:pt x="633" y="76"/>
                </a:lnTo>
                <a:lnTo>
                  <a:pt x="638" y="99"/>
                </a:lnTo>
                <a:lnTo>
                  <a:pt x="641" y="125"/>
                </a:lnTo>
                <a:lnTo>
                  <a:pt x="641" y="154"/>
                </a:lnTo>
                <a:lnTo>
                  <a:pt x="638" y="183"/>
                </a:lnTo>
                <a:lnTo>
                  <a:pt x="633" y="214"/>
                </a:lnTo>
                <a:lnTo>
                  <a:pt x="633" y="215"/>
                </a:lnTo>
                <a:lnTo>
                  <a:pt x="629" y="223"/>
                </a:lnTo>
                <a:lnTo>
                  <a:pt x="624" y="230"/>
                </a:lnTo>
                <a:lnTo>
                  <a:pt x="618" y="235"/>
                </a:lnTo>
                <a:lnTo>
                  <a:pt x="611" y="239"/>
                </a:lnTo>
                <a:lnTo>
                  <a:pt x="605" y="243"/>
                </a:lnTo>
                <a:lnTo>
                  <a:pt x="598" y="246"/>
                </a:lnTo>
                <a:lnTo>
                  <a:pt x="592" y="250"/>
                </a:lnTo>
                <a:lnTo>
                  <a:pt x="587" y="254"/>
                </a:lnTo>
                <a:lnTo>
                  <a:pt x="584" y="260"/>
                </a:lnTo>
                <a:lnTo>
                  <a:pt x="583" y="268"/>
                </a:lnTo>
                <a:lnTo>
                  <a:pt x="583" y="269"/>
                </a:lnTo>
                <a:lnTo>
                  <a:pt x="584" y="281"/>
                </a:lnTo>
                <a:lnTo>
                  <a:pt x="590" y="291"/>
                </a:lnTo>
                <a:lnTo>
                  <a:pt x="598" y="300"/>
                </a:lnTo>
                <a:lnTo>
                  <a:pt x="608" y="309"/>
                </a:lnTo>
                <a:lnTo>
                  <a:pt x="619" y="316"/>
                </a:lnTo>
                <a:lnTo>
                  <a:pt x="629" y="323"/>
                </a:lnTo>
                <a:lnTo>
                  <a:pt x="638" y="330"/>
                </a:lnTo>
                <a:lnTo>
                  <a:pt x="645" y="336"/>
                </a:lnTo>
                <a:lnTo>
                  <a:pt x="649" y="343"/>
                </a:lnTo>
                <a:lnTo>
                  <a:pt x="649" y="350"/>
                </a:lnTo>
                <a:lnTo>
                  <a:pt x="643" y="357"/>
                </a:lnTo>
                <a:lnTo>
                  <a:pt x="636" y="363"/>
                </a:lnTo>
                <a:lnTo>
                  <a:pt x="627" y="367"/>
                </a:lnTo>
                <a:lnTo>
                  <a:pt x="615" y="369"/>
                </a:lnTo>
                <a:lnTo>
                  <a:pt x="603" y="370"/>
                </a:lnTo>
                <a:lnTo>
                  <a:pt x="588" y="369"/>
                </a:lnTo>
                <a:lnTo>
                  <a:pt x="572" y="367"/>
                </a:lnTo>
                <a:lnTo>
                  <a:pt x="554" y="364"/>
                </a:lnTo>
                <a:lnTo>
                  <a:pt x="535" y="361"/>
                </a:lnTo>
                <a:lnTo>
                  <a:pt x="515" y="357"/>
                </a:lnTo>
                <a:lnTo>
                  <a:pt x="500" y="352"/>
                </a:lnTo>
                <a:lnTo>
                  <a:pt x="489" y="347"/>
                </a:lnTo>
                <a:lnTo>
                  <a:pt x="481" y="342"/>
                </a:lnTo>
                <a:lnTo>
                  <a:pt x="474" y="336"/>
                </a:lnTo>
                <a:lnTo>
                  <a:pt x="468" y="330"/>
                </a:lnTo>
                <a:lnTo>
                  <a:pt x="462" y="324"/>
                </a:lnTo>
                <a:lnTo>
                  <a:pt x="455" y="319"/>
                </a:lnTo>
                <a:lnTo>
                  <a:pt x="447" y="314"/>
                </a:lnTo>
                <a:lnTo>
                  <a:pt x="436" y="311"/>
                </a:lnTo>
                <a:lnTo>
                  <a:pt x="423" y="310"/>
                </a:lnTo>
                <a:close/>
              </a:path>
            </a:pathLst>
          </a:custGeom>
          <a:solidFill>
            <a:srgbClr val="FF00FF"/>
          </a:solidFill>
          <a:ln w="0">
            <a:solidFill>
              <a:srgbClr val="000000"/>
            </a:solidFill>
            <a:bevel/>
            <a:headEnd/>
            <a:tailEnd/>
          </a:ln>
        </p:spPr>
        <p:txBody>
          <a:bodyPr wrap="none" lIns="83466" tIns="41733" rIns="83466" bIns="41733" anchor="ctr"/>
          <a:lstStyle/>
          <a:p>
            <a:endParaRPr lang="en-US"/>
          </a:p>
        </p:txBody>
      </p:sp>
      <p:sp>
        <p:nvSpPr>
          <p:cNvPr id="59406" name="Line 14"/>
          <p:cNvSpPr>
            <a:spLocks noChangeShapeType="1"/>
          </p:cNvSpPr>
          <p:nvPr/>
        </p:nvSpPr>
        <p:spPr bwMode="auto">
          <a:xfrm>
            <a:off x="2392363" y="3873500"/>
            <a:ext cx="241300" cy="674688"/>
          </a:xfrm>
          <a:prstGeom prst="line">
            <a:avLst/>
          </a:prstGeom>
          <a:noFill/>
          <a:ln w="76200">
            <a:solidFill>
              <a:srgbClr val="FFFFFF"/>
            </a:solidFill>
            <a:round/>
            <a:headEnd/>
            <a:tailEnd type="stealth" w="lg" len="lg"/>
          </a:ln>
        </p:spPr>
        <p:txBody>
          <a:bodyPr wrap="none" lIns="83466" tIns="41733" rIns="83466" bIns="41733" anchor="ctr"/>
          <a:lstStyle/>
          <a:p>
            <a:endParaRPr lang="en-US"/>
          </a:p>
        </p:txBody>
      </p:sp>
      <p:sp>
        <p:nvSpPr>
          <p:cNvPr id="59407" name="Line 15"/>
          <p:cNvSpPr>
            <a:spLocks noChangeShapeType="1"/>
          </p:cNvSpPr>
          <p:nvPr/>
        </p:nvSpPr>
        <p:spPr bwMode="auto">
          <a:xfrm>
            <a:off x="3975100" y="5245100"/>
            <a:ext cx="1666875" cy="0"/>
          </a:xfrm>
          <a:prstGeom prst="line">
            <a:avLst/>
          </a:prstGeom>
          <a:noFill/>
          <a:ln w="76200">
            <a:solidFill>
              <a:srgbClr val="FFFFFF"/>
            </a:solidFill>
            <a:round/>
            <a:headEnd/>
            <a:tailEnd type="stealth" w="lg" len="lg"/>
          </a:ln>
        </p:spPr>
        <p:txBody>
          <a:bodyPr wrap="none" lIns="83466" tIns="41733" rIns="83466" bIns="41733" anchor="ctr"/>
          <a:lstStyle/>
          <a:p>
            <a:endParaRPr lang="en-US"/>
          </a:p>
        </p:txBody>
      </p:sp>
      <p:sp>
        <p:nvSpPr>
          <p:cNvPr id="59408" name="Line 16"/>
          <p:cNvSpPr>
            <a:spLocks noChangeShapeType="1"/>
          </p:cNvSpPr>
          <p:nvPr/>
        </p:nvSpPr>
        <p:spPr bwMode="auto">
          <a:xfrm>
            <a:off x="5472113" y="4213225"/>
            <a:ext cx="496887" cy="176213"/>
          </a:xfrm>
          <a:prstGeom prst="line">
            <a:avLst/>
          </a:prstGeom>
          <a:noFill/>
          <a:ln w="76200">
            <a:solidFill>
              <a:srgbClr val="FFFFFF"/>
            </a:solidFill>
            <a:round/>
            <a:headEnd/>
            <a:tailEnd type="stealth" w="lg" len="lg"/>
          </a:ln>
        </p:spPr>
        <p:txBody>
          <a:bodyPr wrap="none" lIns="83466" tIns="41733" rIns="83466" bIns="41733" anchor="ctr"/>
          <a:lstStyle/>
          <a:p>
            <a:endParaRPr lang="en-US"/>
          </a:p>
        </p:txBody>
      </p:sp>
      <p:sp>
        <p:nvSpPr>
          <p:cNvPr id="59409" name="Line 17"/>
          <p:cNvSpPr>
            <a:spLocks noChangeShapeType="1"/>
          </p:cNvSpPr>
          <p:nvPr/>
        </p:nvSpPr>
        <p:spPr bwMode="auto">
          <a:xfrm flipH="1" flipV="1">
            <a:off x="6327775" y="3402013"/>
            <a:ext cx="84138" cy="514350"/>
          </a:xfrm>
          <a:prstGeom prst="line">
            <a:avLst/>
          </a:prstGeom>
          <a:noFill/>
          <a:ln w="76200">
            <a:solidFill>
              <a:srgbClr val="FFFFFF"/>
            </a:solidFill>
            <a:round/>
            <a:headEnd/>
            <a:tailEnd type="stealth" w="lg" len="lg"/>
          </a:ln>
        </p:spPr>
        <p:txBody>
          <a:bodyPr wrap="none" lIns="83466" tIns="41733" rIns="83466" bIns="41733" anchor="ctr"/>
          <a:lstStyle/>
          <a:p>
            <a:endParaRPr lang="en-US"/>
          </a:p>
        </p:txBody>
      </p:sp>
      <p:sp>
        <p:nvSpPr>
          <p:cNvPr id="59410" name="Freeform 18"/>
          <p:cNvSpPr>
            <a:spLocks/>
          </p:cNvSpPr>
          <p:nvPr/>
        </p:nvSpPr>
        <p:spPr bwMode="auto">
          <a:xfrm rot="-2640000">
            <a:off x="7177088" y="2833688"/>
            <a:ext cx="160337" cy="363537"/>
          </a:xfrm>
          <a:custGeom>
            <a:avLst/>
            <a:gdLst>
              <a:gd name="T0" fmla="*/ 2147483646 w 114"/>
              <a:gd name="T1" fmla="*/ 2147483646 h 238"/>
              <a:gd name="T2" fmla="*/ 2147483646 w 114"/>
              <a:gd name="T3" fmla="*/ 0 h 238"/>
              <a:gd name="T4" fmla="*/ 2147483646 w 114"/>
              <a:gd name="T5" fmla="*/ 2147483646 h 238"/>
              <a:gd name="T6" fmla="*/ 0 w 114"/>
              <a:gd name="T7" fmla="*/ 2147483646 h 238"/>
              <a:gd name="T8" fmla="*/ 2147483646 w 114"/>
              <a:gd name="T9" fmla="*/ 2147483646 h 238"/>
              <a:gd name="T10" fmla="*/ 2147483646 w 114"/>
              <a:gd name="T11" fmla="*/ 2147483646 h 238"/>
              <a:gd name="T12" fmla="*/ 2147483646 w 114"/>
              <a:gd name="T13" fmla="*/ 2147483646 h 238"/>
              <a:gd name="T14" fmla="*/ 2147483646 w 114"/>
              <a:gd name="T15" fmla="*/ 2147483646 h 23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14"/>
              <a:gd name="T25" fmla="*/ 0 h 238"/>
              <a:gd name="T26" fmla="*/ 114 w 114"/>
              <a:gd name="T27" fmla="*/ 238 h 23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14" h="238">
                <a:moveTo>
                  <a:pt x="94" y="13"/>
                </a:moveTo>
                <a:lnTo>
                  <a:pt x="52" y="0"/>
                </a:lnTo>
                <a:lnTo>
                  <a:pt x="6" y="24"/>
                </a:lnTo>
                <a:lnTo>
                  <a:pt x="0" y="67"/>
                </a:lnTo>
                <a:lnTo>
                  <a:pt x="3" y="112"/>
                </a:lnTo>
                <a:lnTo>
                  <a:pt x="55" y="233"/>
                </a:lnTo>
                <a:lnTo>
                  <a:pt x="78" y="238"/>
                </a:lnTo>
                <a:lnTo>
                  <a:pt x="114" y="55"/>
                </a:lnTo>
                <a:lnTo>
                  <a:pt x="94" y="13"/>
                </a:lnTo>
                <a:close/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bevel/>
            <a:headEnd/>
            <a:tailEnd/>
          </a:ln>
        </p:spPr>
        <p:txBody>
          <a:bodyPr wrap="none" lIns="83466" tIns="41733" rIns="83466" bIns="41733" anchor="ctr"/>
          <a:lstStyle/>
          <a:p>
            <a:endParaRPr lang="en-US"/>
          </a:p>
        </p:txBody>
      </p:sp>
      <p:sp>
        <p:nvSpPr>
          <p:cNvPr id="59411" name="Text Box 19"/>
          <p:cNvSpPr txBox="1">
            <a:spLocks noChangeArrowheads="1"/>
          </p:cNvSpPr>
          <p:nvPr/>
        </p:nvSpPr>
        <p:spPr bwMode="auto">
          <a:xfrm>
            <a:off x="1930400" y="3319463"/>
            <a:ext cx="404813" cy="28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1" hangingPunct="1"/>
            <a:r>
              <a:rPr lang="en" altLang="en-US" sz="1600">
                <a:solidFill>
                  <a:srgbClr val="000000"/>
                </a:solidFill>
              </a:rPr>
              <a:t>IIa</a:t>
            </a:r>
          </a:p>
        </p:txBody>
      </p:sp>
      <p:sp>
        <p:nvSpPr>
          <p:cNvPr id="59412" name="Text Box 21"/>
          <p:cNvSpPr txBox="1">
            <a:spLocks noChangeArrowheads="1"/>
          </p:cNvSpPr>
          <p:nvPr/>
        </p:nvSpPr>
        <p:spPr bwMode="auto">
          <a:xfrm>
            <a:off x="2617788" y="5011738"/>
            <a:ext cx="404812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1" hangingPunct="1"/>
            <a:r>
              <a:rPr lang="en" altLang="en-US" sz="1600">
                <a:solidFill>
                  <a:srgbClr val="000000"/>
                </a:solidFill>
              </a:rPr>
              <a:t>IIa</a:t>
            </a:r>
          </a:p>
        </p:txBody>
      </p:sp>
      <p:sp>
        <p:nvSpPr>
          <p:cNvPr id="59413" name="Text Box 22"/>
          <p:cNvSpPr txBox="1">
            <a:spLocks noChangeArrowheads="1"/>
          </p:cNvSpPr>
          <p:nvPr/>
        </p:nvSpPr>
        <p:spPr bwMode="auto">
          <a:xfrm>
            <a:off x="6503988" y="5029200"/>
            <a:ext cx="404812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1" hangingPunct="1"/>
            <a:r>
              <a:rPr lang="en" altLang="en-US" sz="1600">
                <a:solidFill>
                  <a:srgbClr val="000000"/>
                </a:solidFill>
              </a:rPr>
              <a:t>IIa</a:t>
            </a:r>
          </a:p>
        </p:txBody>
      </p:sp>
      <p:sp>
        <p:nvSpPr>
          <p:cNvPr id="59414" name="Text Box 23"/>
          <p:cNvSpPr txBox="1">
            <a:spLocks noChangeArrowheads="1"/>
          </p:cNvSpPr>
          <p:nvPr/>
        </p:nvSpPr>
        <p:spPr bwMode="auto">
          <a:xfrm>
            <a:off x="4921250" y="5954713"/>
            <a:ext cx="508000" cy="28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1" hangingPunct="1"/>
            <a:endParaRPr lang="en-US" altLang="en-US" sz="1600">
              <a:solidFill>
                <a:srgbClr val="000000"/>
              </a:solidFill>
            </a:endParaRPr>
          </a:p>
        </p:txBody>
      </p:sp>
      <p:sp>
        <p:nvSpPr>
          <p:cNvPr id="59415" name="Text Box 24"/>
          <p:cNvSpPr txBox="1">
            <a:spLocks noChangeArrowheads="1"/>
          </p:cNvSpPr>
          <p:nvPr/>
        </p:nvSpPr>
        <p:spPr bwMode="auto">
          <a:xfrm>
            <a:off x="4697413" y="3943350"/>
            <a:ext cx="4064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1" hangingPunct="1"/>
            <a:r>
              <a:rPr lang="en" altLang="en-US" sz="1600">
                <a:solidFill>
                  <a:srgbClr val="FFFFFF"/>
                </a:solidFill>
              </a:rPr>
              <a:t>PC</a:t>
            </a:r>
          </a:p>
        </p:txBody>
      </p:sp>
      <p:sp>
        <p:nvSpPr>
          <p:cNvPr id="59416" name="Text Box 25"/>
          <p:cNvSpPr txBox="1">
            <a:spLocks noChangeArrowheads="1"/>
          </p:cNvSpPr>
          <p:nvPr/>
        </p:nvSpPr>
        <p:spPr bwMode="auto">
          <a:xfrm>
            <a:off x="6357938" y="4286250"/>
            <a:ext cx="620712" cy="29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1" hangingPunct="1"/>
            <a:r>
              <a:rPr lang="en" altLang="en-US" sz="1600">
                <a:solidFill>
                  <a:srgbClr val="FFFFFF"/>
                </a:solidFill>
              </a:rPr>
              <a:t>PC</a:t>
            </a:r>
          </a:p>
        </p:txBody>
      </p:sp>
      <p:sp>
        <p:nvSpPr>
          <p:cNvPr id="59417" name="Text Box 26"/>
          <p:cNvSpPr txBox="1">
            <a:spLocks noChangeArrowheads="1"/>
          </p:cNvSpPr>
          <p:nvPr/>
        </p:nvSpPr>
        <p:spPr bwMode="auto">
          <a:xfrm>
            <a:off x="5768975" y="2581275"/>
            <a:ext cx="774700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1" hangingPunct="1"/>
            <a:r>
              <a:rPr lang="en" altLang="en-US">
                <a:solidFill>
                  <a:srgbClr val="FFFFFF"/>
                </a:solidFill>
              </a:rPr>
              <a:t>APC</a:t>
            </a:r>
          </a:p>
        </p:txBody>
      </p:sp>
      <p:sp>
        <p:nvSpPr>
          <p:cNvPr id="59418" name="Text Box 27"/>
          <p:cNvSpPr txBox="1">
            <a:spLocks noChangeArrowheads="1"/>
          </p:cNvSpPr>
          <p:nvPr/>
        </p:nvSpPr>
        <p:spPr bwMode="auto">
          <a:xfrm>
            <a:off x="6130925" y="3013075"/>
            <a:ext cx="428625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1" hangingPunct="1"/>
            <a:r>
              <a:rPr lang="en" altLang="en-US" sz="1600">
                <a:solidFill>
                  <a:srgbClr val="FFFFFF"/>
                </a:solidFill>
              </a:rPr>
              <a:t>PS</a:t>
            </a:r>
          </a:p>
        </p:txBody>
      </p:sp>
      <p:sp>
        <p:nvSpPr>
          <p:cNvPr id="59419" name="Text Box 28"/>
          <p:cNvSpPr txBox="1">
            <a:spLocks noChangeArrowheads="1"/>
          </p:cNvSpPr>
          <p:nvPr/>
        </p:nvSpPr>
        <p:spPr bwMode="auto">
          <a:xfrm>
            <a:off x="6778625" y="2751138"/>
            <a:ext cx="269875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1" hangingPunct="1"/>
            <a:r>
              <a:rPr lang="en" altLang="en-US" sz="3000">
                <a:solidFill>
                  <a:srgbClr val="FFFFFF"/>
                </a:solidFill>
              </a:rPr>
              <a:t>+</a:t>
            </a:r>
          </a:p>
        </p:txBody>
      </p:sp>
      <p:sp>
        <p:nvSpPr>
          <p:cNvPr id="59420" name="Text Box 29"/>
          <p:cNvSpPr txBox="1">
            <a:spLocks noChangeArrowheads="1"/>
          </p:cNvSpPr>
          <p:nvPr/>
        </p:nvSpPr>
        <p:spPr bwMode="auto">
          <a:xfrm>
            <a:off x="4765675" y="1736725"/>
            <a:ext cx="561975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1" hangingPunct="1"/>
            <a:r>
              <a:rPr lang="en" altLang="en-US" sz="3000" dirty="0">
                <a:solidFill>
                  <a:srgbClr val="FF0000"/>
                </a:solidFill>
              </a:rPr>
              <a:t>Va</a:t>
            </a:r>
          </a:p>
        </p:txBody>
      </p:sp>
      <p:sp>
        <p:nvSpPr>
          <p:cNvPr id="59421" name="Text Box 30"/>
          <p:cNvSpPr txBox="1">
            <a:spLocks noChangeArrowheads="1"/>
          </p:cNvSpPr>
          <p:nvPr/>
        </p:nvSpPr>
        <p:spPr bwMode="auto">
          <a:xfrm>
            <a:off x="5213350" y="1236663"/>
            <a:ext cx="496888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1" hangingPunct="1"/>
            <a:r>
              <a:rPr lang="en-US" altLang="en-US" sz="3000" dirty="0">
                <a:solidFill>
                  <a:srgbClr val="FF8080"/>
                </a:solidFill>
              </a:rPr>
              <a:t>Vi</a:t>
            </a:r>
          </a:p>
        </p:txBody>
      </p:sp>
      <p:sp>
        <p:nvSpPr>
          <p:cNvPr id="59422" name="Freeform 31"/>
          <p:cNvSpPr>
            <a:spLocks/>
          </p:cNvSpPr>
          <p:nvPr/>
        </p:nvSpPr>
        <p:spPr bwMode="auto">
          <a:xfrm rot="8340000">
            <a:off x="5414963" y="1747838"/>
            <a:ext cx="581025" cy="523875"/>
          </a:xfrm>
          <a:custGeom>
            <a:avLst/>
            <a:gdLst>
              <a:gd name="T0" fmla="*/ 2147483646 w 416"/>
              <a:gd name="T1" fmla="*/ 2147483646 h 344"/>
              <a:gd name="T2" fmla="*/ 2147483646 w 416"/>
              <a:gd name="T3" fmla="*/ 2147483646 h 344"/>
              <a:gd name="T4" fmla="*/ 2147483646 w 416"/>
              <a:gd name="T5" fmla="*/ 2147483646 h 344"/>
              <a:gd name="T6" fmla="*/ 2147483646 w 416"/>
              <a:gd name="T7" fmla="*/ 2147483646 h 344"/>
              <a:gd name="T8" fmla="*/ 2147483646 w 416"/>
              <a:gd name="T9" fmla="*/ 2147483646 h 344"/>
              <a:gd name="T10" fmla="*/ 2147483646 w 416"/>
              <a:gd name="T11" fmla="*/ 2147483646 h 344"/>
              <a:gd name="T12" fmla="*/ 2147483646 w 416"/>
              <a:gd name="T13" fmla="*/ 2147483646 h 344"/>
              <a:gd name="T14" fmla="*/ 2147483646 w 416"/>
              <a:gd name="T15" fmla="*/ 2147483646 h 344"/>
              <a:gd name="T16" fmla="*/ 2147483646 w 416"/>
              <a:gd name="T17" fmla="*/ 2147483646 h 344"/>
              <a:gd name="T18" fmla="*/ 2147483646 w 416"/>
              <a:gd name="T19" fmla="*/ 2147483646 h 344"/>
              <a:gd name="T20" fmla="*/ 2147483646 w 416"/>
              <a:gd name="T21" fmla="*/ 2147483646 h 344"/>
              <a:gd name="T22" fmla="*/ 2147483646 w 416"/>
              <a:gd name="T23" fmla="*/ 2147483646 h 344"/>
              <a:gd name="T24" fmla="*/ 2147483646 w 416"/>
              <a:gd name="T25" fmla="*/ 2147483646 h 344"/>
              <a:gd name="T26" fmla="*/ 2147483646 w 416"/>
              <a:gd name="T27" fmla="*/ 2147483646 h 344"/>
              <a:gd name="T28" fmla="*/ 2147483646 w 416"/>
              <a:gd name="T29" fmla="*/ 2147483646 h 344"/>
              <a:gd name="T30" fmla="*/ 2147483646 w 416"/>
              <a:gd name="T31" fmla="*/ 2147483646 h 344"/>
              <a:gd name="T32" fmla="*/ 2147483646 w 416"/>
              <a:gd name="T33" fmla="*/ 2147483646 h 344"/>
              <a:gd name="T34" fmla="*/ 2147483646 w 416"/>
              <a:gd name="T35" fmla="*/ 2147483646 h 344"/>
              <a:gd name="T36" fmla="*/ 2147483646 w 416"/>
              <a:gd name="T37" fmla="*/ 2147483646 h 344"/>
              <a:gd name="T38" fmla="*/ 2147483646 w 416"/>
              <a:gd name="T39" fmla="*/ 2147483646 h 344"/>
              <a:gd name="T40" fmla="*/ 2147483646 w 416"/>
              <a:gd name="T41" fmla="*/ 2147483646 h 344"/>
              <a:gd name="T42" fmla="*/ 0 w 416"/>
              <a:gd name="T43" fmla="*/ 2147483646 h 344"/>
              <a:gd name="T44" fmla="*/ 2147483646 w 416"/>
              <a:gd name="T45" fmla="*/ 2147483646 h 344"/>
              <a:gd name="T46" fmla="*/ 2147483646 w 416"/>
              <a:gd name="T47" fmla="*/ 2147483646 h 344"/>
              <a:gd name="T48" fmla="*/ 2147483646 w 416"/>
              <a:gd name="T49" fmla="*/ 2147483646 h 344"/>
              <a:gd name="T50" fmla="*/ 2147483646 w 416"/>
              <a:gd name="T51" fmla="*/ 2147483646 h 344"/>
              <a:gd name="T52" fmla="*/ 2147483646 w 416"/>
              <a:gd name="T53" fmla="*/ 2147483646 h 344"/>
              <a:gd name="T54" fmla="*/ 2147483646 w 416"/>
              <a:gd name="T55" fmla="*/ 2147483646 h 344"/>
              <a:gd name="T56" fmla="*/ 2147483646 w 416"/>
              <a:gd name="T57" fmla="*/ 2147483646 h 344"/>
              <a:gd name="T58" fmla="*/ 2147483646 w 416"/>
              <a:gd name="T59" fmla="*/ 2147483646 h 344"/>
              <a:gd name="T60" fmla="*/ 2147483646 w 416"/>
              <a:gd name="T61" fmla="*/ 2147483646 h 344"/>
              <a:gd name="T62" fmla="*/ 2147483646 w 416"/>
              <a:gd name="T63" fmla="*/ 0 h 344"/>
              <a:gd name="T64" fmla="*/ 2147483646 w 416"/>
              <a:gd name="T65" fmla="*/ 2147483646 h 344"/>
              <a:gd name="T66" fmla="*/ 2147483646 w 416"/>
              <a:gd name="T67" fmla="*/ 2147483646 h 344"/>
              <a:gd name="T68" fmla="*/ 2147483646 w 416"/>
              <a:gd name="T69" fmla="*/ 2147483646 h 344"/>
              <a:gd name="T70" fmla="*/ 2147483646 w 416"/>
              <a:gd name="T71" fmla="*/ 2147483646 h 344"/>
              <a:gd name="T72" fmla="*/ 2147483646 w 416"/>
              <a:gd name="T73" fmla="*/ 2147483646 h 344"/>
              <a:gd name="T74" fmla="*/ 2147483646 w 416"/>
              <a:gd name="T75" fmla="*/ 2147483646 h 344"/>
              <a:gd name="T76" fmla="*/ 2147483646 w 416"/>
              <a:gd name="T77" fmla="*/ 2147483646 h 344"/>
              <a:gd name="T78" fmla="*/ 2147483646 w 416"/>
              <a:gd name="T79" fmla="*/ 2147483646 h 344"/>
              <a:gd name="T80" fmla="*/ 2147483646 w 416"/>
              <a:gd name="T81" fmla="*/ 2147483646 h 344"/>
              <a:gd name="T82" fmla="*/ 2147483646 w 416"/>
              <a:gd name="T83" fmla="*/ 2147483646 h 344"/>
              <a:gd name="T84" fmla="*/ 2147483646 w 416"/>
              <a:gd name="T85" fmla="*/ 2147483646 h 344"/>
              <a:gd name="T86" fmla="*/ 2147483646 w 416"/>
              <a:gd name="T87" fmla="*/ 2147483646 h 344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416"/>
              <a:gd name="T133" fmla="*/ 0 h 344"/>
              <a:gd name="T134" fmla="*/ 416 w 416"/>
              <a:gd name="T135" fmla="*/ 344 h 344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416" h="344">
                <a:moveTo>
                  <a:pt x="416" y="133"/>
                </a:moveTo>
                <a:lnTo>
                  <a:pt x="416" y="285"/>
                </a:lnTo>
                <a:lnTo>
                  <a:pt x="333" y="285"/>
                </a:lnTo>
                <a:lnTo>
                  <a:pt x="333" y="145"/>
                </a:lnTo>
                <a:lnTo>
                  <a:pt x="332" y="140"/>
                </a:lnTo>
                <a:lnTo>
                  <a:pt x="331" y="133"/>
                </a:lnTo>
                <a:lnTo>
                  <a:pt x="329" y="127"/>
                </a:lnTo>
                <a:lnTo>
                  <a:pt x="327" y="122"/>
                </a:lnTo>
                <a:lnTo>
                  <a:pt x="324" y="117"/>
                </a:lnTo>
                <a:lnTo>
                  <a:pt x="320" y="111"/>
                </a:lnTo>
                <a:lnTo>
                  <a:pt x="316" y="106"/>
                </a:lnTo>
                <a:lnTo>
                  <a:pt x="311" y="102"/>
                </a:lnTo>
                <a:lnTo>
                  <a:pt x="306" y="97"/>
                </a:lnTo>
                <a:lnTo>
                  <a:pt x="301" y="93"/>
                </a:lnTo>
                <a:lnTo>
                  <a:pt x="295" y="90"/>
                </a:lnTo>
                <a:lnTo>
                  <a:pt x="288" y="87"/>
                </a:lnTo>
                <a:lnTo>
                  <a:pt x="282" y="84"/>
                </a:lnTo>
                <a:lnTo>
                  <a:pt x="274" y="81"/>
                </a:lnTo>
                <a:lnTo>
                  <a:pt x="267" y="80"/>
                </a:lnTo>
                <a:lnTo>
                  <a:pt x="259" y="79"/>
                </a:lnTo>
                <a:lnTo>
                  <a:pt x="252" y="78"/>
                </a:lnTo>
                <a:lnTo>
                  <a:pt x="244" y="77"/>
                </a:lnTo>
                <a:lnTo>
                  <a:pt x="236" y="78"/>
                </a:lnTo>
                <a:lnTo>
                  <a:pt x="229" y="79"/>
                </a:lnTo>
                <a:lnTo>
                  <a:pt x="221" y="80"/>
                </a:lnTo>
                <a:lnTo>
                  <a:pt x="214" y="82"/>
                </a:lnTo>
                <a:lnTo>
                  <a:pt x="207" y="85"/>
                </a:lnTo>
                <a:lnTo>
                  <a:pt x="200" y="87"/>
                </a:lnTo>
                <a:lnTo>
                  <a:pt x="193" y="90"/>
                </a:lnTo>
                <a:lnTo>
                  <a:pt x="187" y="94"/>
                </a:lnTo>
                <a:lnTo>
                  <a:pt x="182" y="98"/>
                </a:lnTo>
                <a:lnTo>
                  <a:pt x="176" y="102"/>
                </a:lnTo>
                <a:lnTo>
                  <a:pt x="172" y="106"/>
                </a:lnTo>
                <a:lnTo>
                  <a:pt x="168" y="112"/>
                </a:lnTo>
                <a:lnTo>
                  <a:pt x="164" y="117"/>
                </a:lnTo>
                <a:lnTo>
                  <a:pt x="162" y="122"/>
                </a:lnTo>
                <a:lnTo>
                  <a:pt x="159" y="127"/>
                </a:lnTo>
                <a:lnTo>
                  <a:pt x="157" y="133"/>
                </a:lnTo>
                <a:lnTo>
                  <a:pt x="156" y="139"/>
                </a:lnTo>
                <a:lnTo>
                  <a:pt x="156" y="145"/>
                </a:lnTo>
                <a:lnTo>
                  <a:pt x="156" y="201"/>
                </a:lnTo>
                <a:lnTo>
                  <a:pt x="228" y="201"/>
                </a:lnTo>
                <a:lnTo>
                  <a:pt x="116" y="344"/>
                </a:lnTo>
                <a:lnTo>
                  <a:pt x="0" y="201"/>
                </a:lnTo>
                <a:lnTo>
                  <a:pt x="72" y="201"/>
                </a:lnTo>
                <a:lnTo>
                  <a:pt x="72" y="131"/>
                </a:lnTo>
                <a:lnTo>
                  <a:pt x="73" y="120"/>
                </a:lnTo>
                <a:lnTo>
                  <a:pt x="76" y="109"/>
                </a:lnTo>
                <a:lnTo>
                  <a:pt x="79" y="97"/>
                </a:lnTo>
                <a:lnTo>
                  <a:pt x="83" y="86"/>
                </a:lnTo>
                <a:lnTo>
                  <a:pt x="89" y="76"/>
                </a:lnTo>
                <a:lnTo>
                  <a:pt x="96" y="66"/>
                </a:lnTo>
                <a:lnTo>
                  <a:pt x="104" y="56"/>
                </a:lnTo>
                <a:lnTo>
                  <a:pt x="113" y="47"/>
                </a:lnTo>
                <a:lnTo>
                  <a:pt x="123" y="39"/>
                </a:lnTo>
                <a:lnTo>
                  <a:pt x="134" y="31"/>
                </a:lnTo>
                <a:lnTo>
                  <a:pt x="146" y="24"/>
                </a:lnTo>
                <a:lnTo>
                  <a:pt x="159" y="18"/>
                </a:lnTo>
                <a:lnTo>
                  <a:pt x="172" y="13"/>
                </a:lnTo>
                <a:lnTo>
                  <a:pt x="186" y="8"/>
                </a:lnTo>
                <a:lnTo>
                  <a:pt x="200" y="5"/>
                </a:lnTo>
                <a:lnTo>
                  <a:pt x="214" y="2"/>
                </a:lnTo>
                <a:lnTo>
                  <a:pt x="229" y="1"/>
                </a:lnTo>
                <a:lnTo>
                  <a:pt x="244" y="0"/>
                </a:lnTo>
                <a:lnTo>
                  <a:pt x="259" y="1"/>
                </a:lnTo>
                <a:lnTo>
                  <a:pt x="274" y="2"/>
                </a:lnTo>
                <a:lnTo>
                  <a:pt x="288" y="5"/>
                </a:lnTo>
                <a:lnTo>
                  <a:pt x="303" y="8"/>
                </a:lnTo>
                <a:lnTo>
                  <a:pt x="317" y="13"/>
                </a:lnTo>
                <a:lnTo>
                  <a:pt x="329" y="18"/>
                </a:lnTo>
                <a:lnTo>
                  <a:pt x="342" y="24"/>
                </a:lnTo>
                <a:lnTo>
                  <a:pt x="350" y="29"/>
                </a:lnTo>
                <a:lnTo>
                  <a:pt x="354" y="31"/>
                </a:lnTo>
                <a:lnTo>
                  <a:pt x="360" y="35"/>
                </a:lnTo>
                <a:lnTo>
                  <a:pt x="365" y="39"/>
                </a:lnTo>
                <a:lnTo>
                  <a:pt x="370" y="44"/>
                </a:lnTo>
                <a:lnTo>
                  <a:pt x="375" y="48"/>
                </a:lnTo>
                <a:lnTo>
                  <a:pt x="380" y="52"/>
                </a:lnTo>
                <a:lnTo>
                  <a:pt x="384" y="56"/>
                </a:lnTo>
                <a:lnTo>
                  <a:pt x="388" y="61"/>
                </a:lnTo>
                <a:lnTo>
                  <a:pt x="392" y="66"/>
                </a:lnTo>
                <a:lnTo>
                  <a:pt x="396" y="72"/>
                </a:lnTo>
                <a:lnTo>
                  <a:pt x="399" y="76"/>
                </a:lnTo>
                <a:lnTo>
                  <a:pt x="405" y="86"/>
                </a:lnTo>
                <a:lnTo>
                  <a:pt x="409" y="97"/>
                </a:lnTo>
                <a:lnTo>
                  <a:pt x="413" y="109"/>
                </a:lnTo>
                <a:lnTo>
                  <a:pt x="415" y="120"/>
                </a:lnTo>
                <a:lnTo>
                  <a:pt x="416" y="131"/>
                </a:lnTo>
                <a:lnTo>
                  <a:pt x="416" y="133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bevel/>
            <a:headEnd/>
            <a:tailEnd/>
          </a:ln>
        </p:spPr>
        <p:txBody>
          <a:bodyPr wrap="none" lIns="83466" tIns="41733" rIns="83466" bIns="41733" anchor="ctr"/>
          <a:lstStyle/>
          <a:p>
            <a:endParaRPr lang="en-US"/>
          </a:p>
        </p:txBody>
      </p:sp>
      <p:sp>
        <p:nvSpPr>
          <p:cNvPr id="59423" name="Text Box 32"/>
          <p:cNvSpPr txBox="1">
            <a:spLocks noChangeArrowheads="1"/>
          </p:cNvSpPr>
          <p:nvPr/>
        </p:nvSpPr>
        <p:spPr bwMode="auto">
          <a:xfrm>
            <a:off x="6948488" y="1949450"/>
            <a:ext cx="944562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1" hangingPunct="1"/>
            <a:r>
              <a:rPr lang="en" altLang="en-US" sz="3000">
                <a:solidFill>
                  <a:srgbClr val="FF0000"/>
                </a:solidFill>
              </a:rPr>
              <a:t>VIIIa</a:t>
            </a:r>
          </a:p>
        </p:txBody>
      </p:sp>
      <p:sp>
        <p:nvSpPr>
          <p:cNvPr id="59424" name="Text Box 33"/>
          <p:cNvSpPr txBox="1">
            <a:spLocks noChangeArrowheads="1"/>
          </p:cNvSpPr>
          <p:nvPr/>
        </p:nvSpPr>
        <p:spPr bwMode="auto">
          <a:xfrm>
            <a:off x="6554788" y="1255713"/>
            <a:ext cx="874712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1" hangingPunct="1"/>
            <a:r>
              <a:rPr lang="en" altLang="en-US" sz="3000">
                <a:solidFill>
                  <a:srgbClr val="FF8080"/>
                </a:solidFill>
              </a:rPr>
              <a:t>VIIIi</a:t>
            </a:r>
          </a:p>
        </p:txBody>
      </p:sp>
      <p:sp>
        <p:nvSpPr>
          <p:cNvPr id="59425" name="Freeform 34"/>
          <p:cNvSpPr>
            <a:spLocks/>
          </p:cNvSpPr>
          <p:nvPr/>
        </p:nvSpPr>
        <p:spPr bwMode="auto">
          <a:xfrm rot="2700000">
            <a:off x="6292850" y="1768476"/>
            <a:ext cx="547687" cy="595312"/>
          </a:xfrm>
          <a:custGeom>
            <a:avLst/>
            <a:gdLst>
              <a:gd name="T0" fmla="*/ 2147483646 w 426"/>
              <a:gd name="T1" fmla="*/ 2147483646 h 359"/>
              <a:gd name="T2" fmla="*/ 2147483646 w 426"/>
              <a:gd name="T3" fmla="*/ 2147483646 h 359"/>
              <a:gd name="T4" fmla="*/ 2147483646 w 426"/>
              <a:gd name="T5" fmla="*/ 2147483646 h 359"/>
              <a:gd name="T6" fmla="*/ 2147483646 w 426"/>
              <a:gd name="T7" fmla="*/ 2147483646 h 359"/>
              <a:gd name="T8" fmla="*/ 2147483646 w 426"/>
              <a:gd name="T9" fmla="*/ 2147483646 h 359"/>
              <a:gd name="T10" fmla="*/ 2147483646 w 426"/>
              <a:gd name="T11" fmla="*/ 2147483646 h 359"/>
              <a:gd name="T12" fmla="*/ 2147483646 w 426"/>
              <a:gd name="T13" fmla="*/ 2147483646 h 359"/>
              <a:gd name="T14" fmla="*/ 2147483646 w 426"/>
              <a:gd name="T15" fmla="*/ 2147483646 h 359"/>
              <a:gd name="T16" fmla="*/ 2147483646 w 426"/>
              <a:gd name="T17" fmla="*/ 2147483646 h 359"/>
              <a:gd name="T18" fmla="*/ 2147483646 w 426"/>
              <a:gd name="T19" fmla="*/ 2147483646 h 359"/>
              <a:gd name="T20" fmla="*/ 2147483646 w 426"/>
              <a:gd name="T21" fmla="*/ 2147483646 h 359"/>
              <a:gd name="T22" fmla="*/ 2147483646 w 426"/>
              <a:gd name="T23" fmla="*/ 2147483646 h 359"/>
              <a:gd name="T24" fmla="*/ 2147483646 w 426"/>
              <a:gd name="T25" fmla="*/ 2147483646 h 359"/>
              <a:gd name="T26" fmla="*/ 2147483646 w 426"/>
              <a:gd name="T27" fmla="*/ 2147483646 h 359"/>
              <a:gd name="T28" fmla="*/ 2147483646 w 426"/>
              <a:gd name="T29" fmla="*/ 2147483646 h 359"/>
              <a:gd name="T30" fmla="*/ 2147483646 w 426"/>
              <a:gd name="T31" fmla="*/ 2147483646 h 359"/>
              <a:gd name="T32" fmla="*/ 2147483646 w 426"/>
              <a:gd name="T33" fmla="*/ 2147483646 h 359"/>
              <a:gd name="T34" fmla="*/ 2147483646 w 426"/>
              <a:gd name="T35" fmla="*/ 2147483646 h 359"/>
              <a:gd name="T36" fmla="*/ 2147483646 w 426"/>
              <a:gd name="T37" fmla="*/ 2147483646 h 359"/>
              <a:gd name="T38" fmla="*/ 2147483646 w 426"/>
              <a:gd name="T39" fmla="*/ 2147483646 h 359"/>
              <a:gd name="T40" fmla="*/ 2147483646 w 426"/>
              <a:gd name="T41" fmla="*/ 2147483646 h 359"/>
              <a:gd name="T42" fmla="*/ 0 w 426"/>
              <a:gd name="T43" fmla="*/ 2147483646 h 359"/>
              <a:gd name="T44" fmla="*/ 2147483646 w 426"/>
              <a:gd name="T45" fmla="*/ 2147483646 h 359"/>
              <a:gd name="T46" fmla="*/ 2147483646 w 426"/>
              <a:gd name="T47" fmla="*/ 2147483646 h 359"/>
              <a:gd name="T48" fmla="*/ 2147483646 w 426"/>
              <a:gd name="T49" fmla="*/ 2147483646 h 359"/>
              <a:gd name="T50" fmla="*/ 2147483646 w 426"/>
              <a:gd name="T51" fmla="*/ 2147483646 h 359"/>
              <a:gd name="T52" fmla="*/ 2147483646 w 426"/>
              <a:gd name="T53" fmla="*/ 2147483646 h 359"/>
              <a:gd name="T54" fmla="*/ 2147483646 w 426"/>
              <a:gd name="T55" fmla="*/ 2147483646 h 359"/>
              <a:gd name="T56" fmla="*/ 2147483646 w 426"/>
              <a:gd name="T57" fmla="*/ 2147483646 h 359"/>
              <a:gd name="T58" fmla="*/ 2147483646 w 426"/>
              <a:gd name="T59" fmla="*/ 2147483646 h 359"/>
              <a:gd name="T60" fmla="*/ 2147483646 w 426"/>
              <a:gd name="T61" fmla="*/ 2147483646 h 359"/>
              <a:gd name="T62" fmla="*/ 2147483646 w 426"/>
              <a:gd name="T63" fmla="*/ 2147483646 h 359"/>
              <a:gd name="T64" fmla="*/ 2147483646 w 426"/>
              <a:gd name="T65" fmla="*/ 2147483646 h 359"/>
              <a:gd name="T66" fmla="*/ 2147483646 w 426"/>
              <a:gd name="T67" fmla="*/ 2147483646 h 359"/>
              <a:gd name="T68" fmla="*/ 2147483646 w 426"/>
              <a:gd name="T69" fmla="*/ 2147483646 h 359"/>
              <a:gd name="T70" fmla="*/ 2147483646 w 426"/>
              <a:gd name="T71" fmla="*/ 2147483646 h 359"/>
              <a:gd name="T72" fmla="*/ 2147483646 w 426"/>
              <a:gd name="T73" fmla="*/ 2147483646 h 359"/>
              <a:gd name="T74" fmla="*/ 2147483646 w 426"/>
              <a:gd name="T75" fmla="*/ 2147483646 h 359"/>
              <a:gd name="T76" fmla="*/ 2147483646 w 426"/>
              <a:gd name="T77" fmla="*/ 2147483646 h 359"/>
              <a:gd name="T78" fmla="*/ 2147483646 w 426"/>
              <a:gd name="T79" fmla="*/ 2147483646 h 359"/>
              <a:gd name="T80" fmla="*/ 2147483646 w 426"/>
              <a:gd name="T81" fmla="*/ 2147483646 h 359"/>
              <a:gd name="T82" fmla="*/ 2147483646 w 426"/>
              <a:gd name="T83" fmla="*/ 2147483646 h 359"/>
              <a:gd name="T84" fmla="*/ 2147483646 w 426"/>
              <a:gd name="T85" fmla="*/ 2147483646 h 359"/>
              <a:gd name="T86" fmla="*/ 2147483646 w 426"/>
              <a:gd name="T87" fmla="*/ 2147483646 h 359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426"/>
              <a:gd name="T133" fmla="*/ 0 h 359"/>
              <a:gd name="T134" fmla="*/ 426 w 426"/>
              <a:gd name="T135" fmla="*/ 359 h 359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426" h="359">
                <a:moveTo>
                  <a:pt x="426" y="221"/>
                </a:moveTo>
                <a:lnTo>
                  <a:pt x="426" y="61"/>
                </a:lnTo>
                <a:lnTo>
                  <a:pt x="340" y="61"/>
                </a:lnTo>
                <a:lnTo>
                  <a:pt x="340" y="208"/>
                </a:lnTo>
                <a:lnTo>
                  <a:pt x="340" y="213"/>
                </a:lnTo>
                <a:lnTo>
                  <a:pt x="338" y="221"/>
                </a:lnTo>
                <a:lnTo>
                  <a:pt x="336" y="226"/>
                </a:lnTo>
                <a:lnTo>
                  <a:pt x="334" y="232"/>
                </a:lnTo>
                <a:lnTo>
                  <a:pt x="331" y="238"/>
                </a:lnTo>
                <a:lnTo>
                  <a:pt x="328" y="243"/>
                </a:lnTo>
                <a:lnTo>
                  <a:pt x="323" y="249"/>
                </a:lnTo>
                <a:lnTo>
                  <a:pt x="318" y="254"/>
                </a:lnTo>
                <a:lnTo>
                  <a:pt x="313" y="258"/>
                </a:lnTo>
                <a:lnTo>
                  <a:pt x="308" y="262"/>
                </a:lnTo>
                <a:lnTo>
                  <a:pt x="301" y="266"/>
                </a:lnTo>
                <a:lnTo>
                  <a:pt x="295" y="269"/>
                </a:lnTo>
                <a:lnTo>
                  <a:pt x="288" y="272"/>
                </a:lnTo>
                <a:lnTo>
                  <a:pt x="280" y="275"/>
                </a:lnTo>
                <a:lnTo>
                  <a:pt x="273" y="276"/>
                </a:lnTo>
                <a:lnTo>
                  <a:pt x="265" y="278"/>
                </a:lnTo>
                <a:lnTo>
                  <a:pt x="257" y="279"/>
                </a:lnTo>
                <a:lnTo>
                  <a:pt x="250" y="279"/>
                </a:lnTo>
                <a:lnTo>
                  <a:pt x="242" y="279"/>
                </a:lnTo>
                <a:lnTo>
                  <a:pt x="234" y="277"/>
                </a:lnTo>
                <a:lnTo>
                  <a:pt x="226" y="276"/>
                </a:lnTo>
                <a:lnTo>
                  <a:pt x="219" y="274"/>
                </a:lnTo>
                <a:lnTo>
                  <a:pt x="212" y="271"/>
                </a:lnTo>
                <a:lnTo>
                  <a:pt x="205" y="269"/>
                </a:lnTo>
                <a:lnTo>
                  <a:pt x="198" y="265"/>
                </a:lnTo>
                <a:lnTo>
                  <a:pt x="192" y="262"/>
                </a:lnTo>
                <a:lnTo>
                  <a:pt x="186" y="258"/>
                </a:lnTo>
                <a:lnTo>
                  <a:pt x="180" y="253"/>
                </a:lnTo>
                <a:lnTo>
                  <a:pt x="176" y="249"/>
                </a:lnTo>
                <a:lnTo>
                  <a:pt x="172" y="243"/>
                </a:lnTo>
                <a:lnTo>
                  <a:pt x="168" y="237"/>
                </a:lnTo>
                <a:lnTo>
                  <a:pt x="165" y="233"/>
                </a:lnTo>
                <a:lnTo>
                  <a:pt x="163" y="226"/>
                </a:lnTo>
                <a:lnTo>
                  <a:pt x="161" y="221"/>
                </a:lnTo>
                <a:lnTo>
                  <a:pt x="160" y="214"/>
                </a:lnTo>
                <a:lnTo>
                  <a:pt x="159" y="209"/>
                </a:lnTo>
                <a:lnTo>
                  <a:pt x="159" y="150"/>
                </a:lnTo>
                <a:lnTo>
                  <a:pt x="233" y="150"/>
                </a:lnTo>
                <a:lnTo>
                  <a:pt x="119" y="0"/>
                </a:lnTo>
                <a:lnTo>
                  <a:pt x="0" y="150"/>
                </a:lnTo>
                <a:lnTo>
                  <a:pt x="74" y="150"/>
                </a:lnTo>
                <a:lnTo>
                  <a:pt x="74" y="223"/>
                </a:lnTo>
                <a:lnTo>
                  <a:pt x="76" y="234"/>
                </a:lnTo>
                <a:lnTo>
                  <a:pt x="77" y="246"/>
                </a:lnTo>
                <a:lnTo>
                  <a:pt x="81" y="258"/>
                </a:lnTo>
                <a:lnTo>
                  <a:pt x="85" y="269"/>
                </a:lnTo>
                <a:lnTo>
                  <a:pt x="91" y="281"/>
                </a:lnTo>
                <a:lnTo>
                  <a:pt x="98" y="291"/>
                </a:lnTo>
                <a:lnTo>
                  <a:pt x="106" y="301"/>
                </a:lnTo>
                <a:lnTo>
                  <a:pt x="116" y="311"/>
                </a:lnTo>
                <a:lnTo>
                  <a:pt x="126" y="320"/>
                </a:lnTo>
                <a:lnTo>
                  <a:pt x="138" y="328"/>
                </a:lnTo>
                <a:lnTo>
                  <a:pt x="149" y="335"/>
                </a:lnTo>
                <a:lnTo>
                  <a:pt x="163" y="341"/>
                </a:lnTo>
                <a:lnTo>
                  <a:pt x="176" y="347"/>
                </a:lnTo>
                <a:lnTo>
                  <a:pt x="190" y="351"/>
                </a:lnTo>
                <a:lnTo>
                  <a:pt x="205" y="355"/>
                </a:lnTo>
                <a:lnTo>
                  <a:pt x="219" y="357"/>
                </a:lnTo>
                <a:lnTo>
                  <a:pt x="234" y="359"/>
                </a:lnTo>
                <a:lnTo>
                  <a:pt x="250" y="359"/>
                </a:lnTo>
                <a:lnTo>
                  <a:pt x="265" y="359"/>
                </a:lnTo>
                <a:lnTo>
                  <a:pt x="280" y="357"/>
                </a:lnTo>
                <a:lnTo>
                  <a:pt x="295" y="355"/>
                </a:lnTo>
                <a:lnTo>
                  <a:pt x="309" y="351"/>
                </a:lnTo>
                <a:lnTo>
                  <a:pt x="324" y="347"/>
                </a:lnTo>
                <a:lnTo>
                  <a:pt x="337" y="341"/>
                </a:lnTo>
                <a:lnTo>
                  <a:pt x="350" y="335"/>
                </a:lnTo>
                <a:lnTo>
                  <a:pt x="358" y="330"/>
                </a:lnTo>
                <a:lnTo>
                  <a:pt x="362" y="327"/>
                </a:lnTo>
                <a:lnTo>
                  <a:pt x="368" y="323"/>
                </a:lnTo>
                <a:lnTo>
                  <a:pt x="373" y="319"/>
                </a:lnTo>
                <a:lnTo>
                  <a:pt x="378" y="315"/>
                </a:lnTo>
                <a:lnTo>
                  <a:pt x="384" y="310"/>
                </a:lnTo>
                <a:lnTo>
                  <a:pt x="388" y="306"/>
                </a:lnTo>
                <a:lnTo>
                  <a:pt x="393" y="301"/>
                </a:lnTo>
                <a:lnTo>
                  <a:pt x="397" y="295"/>
                </a:lnTo>
                <a:lnTo>
                  <a:pt x="401" y="291"/>
                </a:lnTo>
                <a:lnTo>
                  <a:pt x="405" y="285"/>
                </a:lnTo>
                <a:lnTo>
                  <a:pt x="408" y="280"/>
                </a:lnTo>
                <a:lnTo>
                  <a:pt x="414" y="269"/>
                </a:lnTo>
                <a:lnTo>
                  <a:pt x="419" y="258"/>
                </a:lnTo>
                <a:lnTo>
                  <a:pt x="422" y="246"/>
                </a:lnTo>
                <a:lnTo>
                  <a:pt x="424" y="234"/>
                </a:lnTo>
                <a:lnTo>
                  <a:pt x="425" y="223"/>
                </a:lnTo>
                <a:lnTo>
                  <a:pt x="426" y="221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bevel/>
            <a:headEnd/>
            <a:tailEnd/>
          </a:ln>
        </p:spPr>
        <p:txBody>
          <a:bodyPr wrap="none" lIns="83466" tIns="41733" rIns="83466" bIns="41733" anchor="ctr"/>
          <a:lstStyle/>
          <a:p>
            <a:endParaRPr lang="en-US"/>
          </a:p>
        </p:txBody>
      </p:sp>
      <p:sp>
        <p:nvSpPr>
          <p:cNvPr id="59426" name="Text Box 35"/>
          <p:cNvSpPr txBox="1">
            <a:spLocks noChangeArrowheads="1"/>
          </p:cNvSpPr>
          <p:nvPr/>
        </p:nvSpPr>
        <p:spPr bwMode="auto">
          <a:xfrm>
            <a:off x="1919288" y="5446713"/>
            <a:ext cx="1900238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1" hangingPunct="1"/>
            <a:r>
              <a:rPr lang="en" altLang="en-US" dirty="0" smtClean="0">
                <a:solidFill>
                  <a:srgbClr val="000000"/>
                </a:solidFill>
              </a:rPr>
              <a:t>Thrombomodulin</a:t>
            </a:r>
            <a:endParaRPr lang="en-US" altLang="en-US" dirty="0">
              <a:solidFill>
                <a:srgbClr val="000000"/>
              </a:solidFill>
            </a:endParaRPr>
          </a:p>
        </p:txBody>
      </p:sp>
      <p:sp>
        <p:nvSpPr>
          <p:cNvPr id="59427" name="Text Box 36"/>
          <p:cNvSpPr txBox="1">
            <a:spLocks noChangeArrowheads="1"/>
          </p:cNvSpPr>
          <p:nvPr/>
        </p:nvSpPr>
        <p:spPr bwMode="auto">
          <a:xfrm>
            <a:off x="5929313" y="5465763"/>
            <a:ext cx="1928812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1" hangingPunct="1"/>
            <a:r>
              <a:rPr lang="en" altLang="en-US" dirty="0" smtClean="0">
                <a:solidFill>
                  <a:srgbClr val="000000"/>
                </a:solidFill>
              </a:rPr>
              <a:t>Thrombomodulin</a:t>
            </a:r>
            <a:endParaRPr lang="en-US" altLang="en-US" dirty="0">
              <a:solidFill>
                <a:srgbClr val="000000"/>
              </a:solidFill>
            </a:endParaRPr>
          </a:p>
        </p:txBody>
      </p:sp>
      <p:sp>
        <p:nvSpPr>
          <p:cNvPr id="60452" name="TextBox 36"/>
          <p:cNvSpPr txBox="1">
            <a:spLocks noChangeArrowheads="1"/>
          </p:cNvSpPr>
          <p:nvPr/>
        </p:nvSpPr>
        <p:spPr bwMode="auto">
          <a:xfrm>
            <a:off x="0" y="857250"/>
            <a:ext cx="5079426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r>
              <a:rPr lang="en-US" alt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Protein C is activated by binding to the thrombin-</a:t>
            </a:r>
            <a:r>
              <a:rPr lang="en-US" altLang="en-US" sz="20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thrombomodulin</a:t>
            </a:r>
            <a:r>
              <a:rPr lang="en-US" alt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complex.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lang="en-US" alt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Activated PC in the presence of PS inactivates active factors </a:t>
            </a:r>
            <a:r>
              <a:rPr lang="en-US" altLang="en-US" sz="20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Va</a:t>
            </a:r>
            <a:r>
              <a:rPr lang="en-US" alt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and </a:t>
            </a:r>
            <a:r>
              <a:rPr lang="en-US" alt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Vila</a:t>
            </a:r>
            <a:endParaRPr lang="en-US" altLang="en-US" sz="2000" dirty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eaLnBrk="1" hangingPunct="1">
              <a:spcBef>
                <a:spcPct val="0"/>
              </a:spcBef>
              <a:defRPr/>
            </a:pPr>
            <a:r>
              <a:rPr lang="en-US" alt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 In PS or PC deficiency, the inactivation of active factors </a:t>
            </a:r>
            <a:r>
              <a:rPr lang="en-US" altLang="en-US" sz="20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Va</a:t>
            </a:r>
            <a:r>
              <a:rPr lang="en-US" alt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and </a:t>
            </a:r>
            <a:r>
              <a:rPr lang="en-US" altLang="en-US" sz="20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VIIIa</a:t>
            </a:r>
            <a:r>
              <a:rPr lang="en-US" alt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is missing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lang="en-US" alt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and </a:t>
            </a:r>
            <a:r>
              <a:rPr lang="en-US" altLang="en-US" sz="2000" dirty="0">
                <a:solidFill>
                  <a:schemeClr val="accent6">
                    <a:lumMod val="60000"/>
                    <a:lumOff val="4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hypercoagulability occurs</a:t>
            </a:r>
            <a:endParaRPr lang="en" altLang="en-US" sz="2000" dirty="0">
              <a:solidFill>
                <a:schemeClr val="accent6">
                  <a:lumMod val="60000"/>
                  <a:lumOff val="4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7840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Freeform 3"/>
          <p:cNvSpPr>
            <a:spLocks/>
          </p:cNvSpPr>
          <p:nvPr/>
        </p:nvSpPr>
        <p:spPr bwMode="auto">
          <a:xfrm>
            <a:off x="6151563" y="4068763"/>
            <a:ext cx="944562" cy="979487"/>
          </a:xfrm>
          <a:custGeom>
            <a:avLst/>
            <a:gdLst>
              <a:gd name="T0" fmla="*/ 2147483646 w 675"/>
              <a:gd name="T1" fmla="*/ 2147483646 h 643"/>
              <a:gd name="T2" fmla="*/ 2147483646 w 675"/>
              <a:gd name="T3" fmla="*/ 2147483646 h 643"/>
              <a:gd name="T4" fmla="*/ 2147483646 w 675"/>
              <a:gd name="T5" fmla="*/ 2147483646 h 643"/>
              <a:gd name="T6" fmla="*/ 0 w 675"/>
              <a:gd name="T7" fmla="*/ 2147483646 h 643"/>
              <a:gd name="T8" fmla="*/ 0 w 675"/>
              <a:gd name="T9" fmla="*/ 2147483646 h 643"/>
              <a:gd name="T10" fmla="*/ 0 w 675"/>
              <a:gd name="T11" fmla="*/ 2147483646 h 643"/>
              <a:gd name="T12" fmla="*/ 2147483646 w 675"/>
              <a:gd name="T13" fmla="*/ 2147483646 h 643"/>
              <a:gd name="T14" fmla="*/ 2147483646 w 675"/>
              <a:gd name="T15" fmla="*/ 2147483646 h 643"/>
              <a:gd name="T16" fmla="*/ 2147483646 w 675"/>
              <a:gd name="T17" fmla="*/ 2147483646 h 643"/>
              <a:gd name="T18" fmla="*/ 2147483646 w 675"/>
              <a:gd name="T19" fmla="*/ 2147483646 h 643"/>
              <a:gd name="T20" fmla="*/ 2147483646 w 675"/>
              <a:gd name="T21" fmla="*/ 2147483646 h 643"/>
              <a:gd name="T22" fmla="*/ 2147483646 w 675"/>
              <a:gd name="T23" fmla="*/ 2147483646 h 643"/>
              <a:gd name="T24" fmla="*/ 2147483646 w 675"/>
              <a:gd name="T25" fmla="*/ 2147483646 h 643"/>
              <a:gd name="T26" fmla="*/ 2147483646 w 675"/>
              <a:gd name="T27" fmla="*/ 2147483646 h 643"/>
              <a:gd name="T28" fmla="*/ 2147483646 w 675"/>
              <a:gd name="T29" fmla="*/ 2147483646 h 643"/>
              <a:gd name="T30" fmla="*/ 2147483646 w 675"/>
              <a:gd name="T31" fmla="*/ 2147483646 h 643"/>
              <a:gd name="T32" fmla="*/ 2147483646 w 675"/>
              <a:gd name="T33" fmla="*/ 2147483646 h 643"/>
              <a:gd name="T34" fmla="*/ 2147483646 w 675"/>
              <a:gd name="T35" fmla="*/ 2147483646 h 643"/>
              <a:gd name="T36" fmla="*/ 2147483646 w 675"/>
              <a:gd name="T37" fmla="*/ 2147483646 h 643"/>
              <a:gd name="T38" fmla="*/ 2147483646 w 675"/>
              <a:gd name="T39" fmla="*/ 2147483646 h 643"/>
              <a:gd name="T40" fmla="*/ 2147483646 w 675"/>
              <a:gd name="T41" fmla="*/ 2147483646 h 643"/>
              <a:gd name="T42" fmla="*/ 2147483646 w 675"/>
              <a:gd name="T43" fmla="*/ 2147483646 h 643"/>
              <a:gd name="T44" fmla="*/ 2147483646 w 675"/>
              <a:gd name="T45" fmla="*/ 2147483646 h 643"/>
              <a:gd name="T46" fmla="*/ 2147483646 w 675"/>
              <a:gd name="T47" fmla="*/ 2147483646 h 643"/>
              <a:gd name="T48" fmla="*/ 2147483646 w 675"/>
              <a:gd name="T49" fmla="*/ 2147483646 h 643"/>
              <a:gd name="T50" fmla="*/ 2147483646 w 675"/>
              <a:gd name="T51" fmla="*/ 2147483646 h 643"/>
              <a:gd name="T52" fmla="*/ 2147483646 w 675"/>
              <a:gd name="T53" fmla="*/ 2147483646 h 643"/>
              <a:gd name="T54" fmla="*/ 2147483646 w 675"/>
              <a:gd name="T55" fmla="*/ 2147483646 h 643"/>
              <a:gd name="T56" fmla="*/ 2147483646 w 675"/>
              <a:gd name="T57" fmla="*/ 2147483646 h 643"/>
              <a:gd name="T58" fmla="*/ 2147483646 w 675"/>
              <a:gd name="T59" fmla="*/ 2147483646 h 643"/>
              <a:gd name="T60" fmla="*/ 2147483646 w 675"/>
              <a:gd name="T61" fmla="*/ 2147483646 h 643"/>
              <a:gd name="T62" fmla="*/ 2147483646 w 675"/>
              <a:gd name="T63" fmla="*/ 2147483646 h 643"/>
              <a:gd name="T64" fmla="*/ 2147483646 w 675"/>
              <a:gd name="T65" fmla="*/ 2147483646 h 643"/>
              <a:gd name="T66" fmla="*/ 2147483646 w 675"/>
              <a:gd name="T67" fmla="*/ 2147483646 h 643"/>
              <a:gd name="T68" fmla="*/ 2147483646 w 675"/>
              <a:gd name="T69" fmla="*/ 2147483646 h 643"/>
              <a:gd name="T70" fmla="*/ 2147483646 w 675"/>
              <a:gd name="T71" fmla="*/ 2147483646 h 643"/>
              <a:gd name="T72" fmla="*/ 2147483646 w 675"/>
              <a:gd name="T73" fmla="*/ 2147483646 h 643"/>
              <a:gd name="T74" fmla="*/ 2147483646 w 675"/>
              <a:gd name="T75" fmla="*/ 2147483646 h 643"/>
              <a:gd name="T76" fmla="*/ 2147483646 w 675"/>
              <a:gd name="T77" fmla="*/ 2147483646 h 643"/>
              <a:gd name="T78" fmla="*/ 2147483646 w 675"/>
              <a:gd name="T79" fmla="*/ 2147483646 h 643"/>
              <a:gd name="T80" fmla="*/ 2147483646 w 675"/>
              <a:gd name="T81" fmla="*/ 2147483646 h 643"/>
              <a:gd name="T82" fmla="*/ 2147483646 w 675"/>
              <a:gd name="T83" fmla="*/ 2147483646 h 643"/>
              <a:gd name="T84" fmla="*/ 2147483646 w 675"/>
              <a:gd name="T85" fmla="*/ 2147483646 h 643"/>
              <a:gd name="T86" fmla="*/ 2147483646 w 675"/>
              <a:gd name="T87" fmla="*/ 2147483646 h 643"/>
              <a:gd name="T88" fmla="*/ 2147483646 w 675"/>
              <a:gd name="T89" fmla="*/ 0 h 643"/>
              <a:gd name="T90" fmla="*/ 2147483646 w 675"/>
              <a:gd name="T91" fmla="*/ 0 h 643"/>
              <a:gd name="T92" fmla="*/ 2147483646 w 675"/>
              <a:gd name="T93" fmla="*/ 0 h 643"/>
              <a:gd name="T94" fmla="*/ 2147483646 w 675"/>
              <a:gd name="T95" fmla="*/ 0 h 643"/>
              <a:gd name="T96" fmla="*/ 2147483646 w 675"/>
              <a:gd name="T97" fmla="*/ 2147483646 h 643"/>
              <a:gd name="T98" fmla="*/ 2147483646 w 675"/>
              <a:gd name="T99" fmla="*/ 2147483646 h 643"/>
              <a:gd name="T100" fmla="*/ 2147483646 w 675"/>
              <a:gd name="T101" fmla="*/ 2147483646 h 643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675"/>
              <a:gd name="T154" fmla="*/ 0 h 643"/>
              <a:gd name="T155" fmla="*/ 675 w 675"/>
              <a:gd name="T156" fmla="*/ 643 h 643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675" h="643">
                <a:moveTo>
                  <a:pt x="116" y="54"/>
                </a:moveTo>
                <a:lnTo>
                  <a:pt x="95" y="65"/>
                </a:lnTo>
                <a:lnTo>
                  <a:pt x="78" y="74"/>
                </a:lnTo>
                <a:lnTo>
                  <a:pt x="63" y="81"/>
                </a:lnTo>
                <a:lnTo>
                  <a:pt x="51" y="88"/>
                </a:lnTo>
                <a:lnTo>
                  <a:pt x="40" y="94"/>
                </a:lnTo>
                <a:lnTo>
                  <a:pt x="30" y="101"/>
                </a:lnTo>
                <a:lnTo>
                  <a:pt x="22" y="110"/>
                </a:lnTo>
                <a:lnTo>
                  <a:pt x="14" y="121"/>
                </a:lnTo>
                <a:lnTo>
                  <a:pt x="7" y="136"/>
                </a:lnTo>
                <a:lnTo>
                  <a:pt x="0" y="154"/>
                </a:lnTo>
                <a:lnTo>
                  <a:pt x="0" y="155"/>
                </a:lnTo>
                <a:lnTo>
                  <a:pt x="0" y="194"/>
                </a:lnTo>
                <a:lnTo>
                  <a:pt x="0" y="232"/>
                </a:lnTo>
                <a:lnTo>
                  <a:pt x="0" y="267"/>
                </a:lnTo>
                <a:lnTo>
                  <a:pt x="0" y="301"/>
                </a:lnTo>
                <a:lnTo>
                  <a:pt x="0" y="332"/>
                </a:lnTo>
                <a:lnTo>
                  <a:pt x="0" y="360"/>
                </a:lnTo>
                <a:lnTo>
                  <a:pt x="0" y="387"/>
                </a:lnTo>
                <a:lnTo>
                  <a:pt x="2" y="411"/>
                </a:lnTo>
                <a:lnTo>
                  <a:pt x="23" y="434"/>
                </a:lnTo>
                <a:lnTo>
                  <a:pt x="48" y="454"/>
                </a:lnTo>
                <a:lnTo>
                  <a:pt x="49" y="455"/>
                </a:lnTo>
                <a:lnTo>
                  <a:pt x="61" y="460"/>
                </a:lnTo>
                <a:lnTo>
                  <a:pt x="73" y="459"/>
                </a:lnTo>
                <a:lnTo>
                  <a:pt x="84" y="455"/>
                </a:lnTo>
                <a:lnTo>
                  <a:pt x="96" y="449"/>
                </a:lnTo>
                <a:lnTo>
                  <a:pt x="108" y="441"/>
                </a:lnTo>
                <a:lnTo>
                  <a:pt x="121" y="433"/>
                </a:lnTo>
                <a:lnTo>
                  <a:pt x="134" y="426"/>
                </a:lnTo>
                <a:lnTo>
                  <a:pt x="147" y="422"/>
                </a:lnTo>
                <a:lnTo>
                  <a:pt x="161" y="421"/>
                </a:lnTo>
                <a:lnTo>
                  <a:pt x="176" y="426"/>
                </a:lnTo>
                <a:lnTo>
                  <a:pt x="177" y="426"/>
                </a:lnTo>
                <a:lnTo>
                  <a:pt x="201" y="443"/>
                </a:lnTo>
                <a:lnTo>
                  <a:pt x="218" y="466"/>
                </a:lnTo>
                <a:lnTo>
                  <a:pt x="230" y="493"/>
                </a:lnTo>
                <a:lnTo>
                  <a:pt x="239" y="522"/>
                </a:lnTo>
                <a:lnTo>
                  <a:pt x="244" y="552"/>
                </a:lnTo>
                <a:lnTo>
                  <a:pt x="249" y="581"/>
                </a:lnTo>
                <a:lnTo>
                  <a:pt x="253" y="606"/>
                </a:lnTo>
                <a:lnTo>
                  <a:pt x="260" y="626"/>
                </a:lnTo>
                <a:lnTo>
                  <a:pt x="268" y="639"/>
                </a:lnTo>
                <a:lnTo>
                  <a:pt x="281" y="643"/>
                </a:lnTo>
                <a:lnTo>
                  <a:pt x="282" y="643"/>
                </a:lnTo>
                <a:lnTo>
                  <a:pt x="293" y="635"/>
                </a:lnTo>
                <a:lnTo>
                  <a:pt x="301" y="618"/>
                </a:lnTo>
                <a:lnTo>
                  <a:pt x="306" y="594"/>
                </a:lnTo>
                <a:lnTo>
                  <a:pt x="309" y="565"/>
                </a:lnTo>
                <a:lnTo>
                  <a:pt x="312" y="534"/>
                </a:lnTo>
                <a:lnTo>
                  <a:pt x="314" y="503"/>
                </a:lnTo>
                <a:lnTo>
                  <a:pt x="317" y="474"/>
                </a:lnTo>
                <a:lnTo>
                  <a:pt x="322" y="450"/>
                </a:lnTo>
                <a:lnTo>
                  <a:pt x="330" y="433"/>
                </a:lnTo>
                <a:lnTo>
                  <a:pt x="343" y="426"/>
                </a:lnTo>
                <a:lnTo>
                  <a:pt x="356" y="430"/>
                </a:lnTo>
                <a:lnTo>
                  <a:pt x="368" y="445"/>
                </a:lnTo>
                <a:lnTo>
                  <a:pt x="378" y="468"/>
                </a:lnTo>
                <a:lnTo>
                  <a:pt x="388" y="497"/>
                </a:lnTo>
                <a:lnTo>
                  <a:pt x="397" y="528"/>
                </a:lnTo>
                <a:lnTo>
                  <a:pt x="406" y="559"/>
                </a:lnTo>
                <a:lnTo>
                  <a:pt x="416" y="587"/>
                </a:lnTo>
                <a:lnTo>
                  <a:pt x="427" y="611"/>
                </a:lnTo>
                <a:lnTo>
                  <a:pt x="439" y="626"/>
                </a:lnTo>
                <a:lnTo>
                  <a:pt x="452" y="631"/>
                </a:lnTo>
                <a:lnTo>
                  <a:pt x="453" y="631"/>
                </a:lnTo>
                <a:lnTo>
                  <a:pt x="464" y="624"/>
                </a:lnTo>
                <a:lnTo>
                  <a:pt x="470" y="609"/>
                </a:lnTo>
                <a:lnTo>
                  <a:pt x="472" y="588"/>
                </a:lnTo>
                <a:lnTo>
                  <a:pt x="472" y="562"/>
                </a:lnTo>
                <a:lnTo>
                  <a:pt x="472" y="533"/>
                </a:lnTo>
                <a:lnTo>
                  <a:pt x="472" y="503"/>
                </a:lnTo>
                <a:lnTo>
                  <a:pt x="475" y="474"/>
                </a:lnTo>
                <a:lnTo>
                  <a:pt x="482" y="448"/>
                </a:lnTo>
                <a:lnTo>
                  <a:pt x="495" y="425"/>
                </a:lnTo>
                <a:lnTo>
                  <a:pt x="514" y="409"/>
                </a:lnTo>
                <a:lnTo>
                  <a:pt x="515" y="409"/>
                </a:lnTo>
                <a:lnTo>
                  <a:pt x="531" y="403"/>
                </a:lnTo>
                <a:lnTo>
                  <a:pt x="549" y="404"/>
                </a:lnTo>
                <a:lnTo>
                  <a:pt x="566" y="411"/>
                </a:lnTo>
                <a:lnTo>
                  <a:pt x="583" y="420"/>
                </a:lnTo>
                <a:lnTo>
                  <a:pt x="600" y="432"/>
                </a:lnTo>
                <a:lnTo>
                  <a:pt x="617" y="443"/>
                </a:lnTo>
                <a:lnTo>
                  <a:pt x="632" y="453"/>
                </a:lnTo>
                <a:lnTo>
                  <a:pt x="647" y="459"/>
                </a:lnTo>
                <a:lnTo>
                  <a:pt x="662" y="460"/>
                </a:lnTo>
                <a:lnTo>
                  <a:pt x="675" y="455"/>
                </a:lnTo>
                <a:lnTo>
                  <a:pt x="682" y="446"/>
                </a:lnTo>
                <a:lnTo>
                  <a:pt x="687" y="437"/>
                </a:lnTo>
                <a:lnTo>
                  <a:pt x="689" y="426"/>
                </a:lnTo>
                <a:lnTo>
                  <a:pt x="688" y="415"/>
                </a:lnTo>
                <a:lnTo>
                  <a:pt x="685" y="403"/>
                </a:lnTo>
                <a:lnTo>
                  <a:pt x="681" y="389"/>
                </a:lnTo>
                <a:lnTo>
                  <a:pt x="676" y="374"/>
                </a:lnTo>
                <a:lnTo>
                  <a:pt x="671" y="356"/>
                </a:lnTo>
                <a:lnTo>
                  <a:pt x="666" y="337"/>
                </a:lnTo>
                <a:lnTo>
                  <a:pt x="663" y="316"/>
                </a:lnTo>
                <a:lnTo>
                  <a:pt x="659" y="288"/>
                </a:lnTo>
                <a:lnTo>
                  <a:pt x="657" y="266"/>
                </a:lnTo>
                <a:lnTo>
                  <a:pt x="657" y="248"/>
                </a:lnTo>
                <a:lnTo>
                  <a:pt x="657" y="232"/>
                </a:lnTo>
                <a:lnTo>
                  <a:pt x="656" y="219"/>
                </a:lnTo>
                <a:lnTo>
                  <a:pt x="655" y="205"/>
                </a:lnTo>
                <a:lnTo>
                  <a:pt x="651" y="192"/>
                </a:lnTo>
                <a:lnTo>
                  <a:pt x="646" y="176"/>
                </a:lnTo>
                <a:lnTo>
                  <a:pt x="638" y="157"/>
                </a:lnTo>
                <a:lnTo>
                  <a:pt x="626" y="135"/>
                </a:lnTo>
                <a:lnTo>
                  <a:pt x="620" y="125"/>
                </a:lnTo>
                <a:lnTo>
                  <a:pt x="614" y="117"/>
                </a:lnTo>
                <a:lnTo>
                  <a:pt x="610" y="112"/>
                </a:lnTo>
                <a:lnTo>
                  <a:pt x="605" y="108"/>
                </a:lnTo>
                <a:lnTo>
                  <a:pt x="601" y="105"/>
                </a:lnTo>
                <a:lnTo>
                  <a:pt x="596" y="101"/>
                </a:lnTo>
                <a:lnTo>
                  <a:pt x="590" y="98"/>
                </a:lnTo>
                <a:lnTo>
                  <a:pt x="584" y="94"/>
                </a:lnTo>
                <a:lnTo>
                  <a:pt x="576" y="88"/>
                </a:lnTo>
                <a:lnTo>
                  <a:pt x="568" y="81"/>
                </a:lnTo>
                <a:lnTo>
                  <a:pt x="555" y="69"/>
                </a:lnTo>
                <a:lnTo>
                  <a:pt x="545" y="58"/>
                </a:lnTo>
                <a:lnTo>
                  <a:pt x="538" y="49"/>
                </a:lnTo>
                <a:lnTo>
                  <a:pt x="532" y="42"/>
                </a:lnTo>
                <a:lnTo>
                  <a:pt x="527" y="35"/>
                </a:lnTo>
                <a:lnTo>
                  <a:pt x="521" y="29"/>
                </a:lnTo>
                <a:lnTo>
                  <a:pt x="514" y="23"/>
                </a:lnTo>
                <a:lnTo>
                  <a:pt x="506" y="17"/>
                </a:lnTo>
                <a:lnTo>
                  <a:pt x="495" y="12"/>
                </a:lnTo>
                <a:lnTo>
                  <a:pt x="481" y="6"/>
                </a:lnTo>
                <a:lnTo>
                  <a:pt x="449" y="0"/>
                </a:lnTo>
                <a:lnTo>
                  <a:pt x="423" y="0"/>
                </a:lnTo>
                <a:lnTo>
                  <a:pt x="401" y="0"/>
                </a:lnTo>
                <a:lnTo>
                  <a:pt x="382" y="0"/>
                </a:lnTo>
                <a:lnTo>
                  <a:pt x="364" y="0"/>
                </a:lnTo>
                <a:lnTo>
                  <a:pt x="346" y="0"/>
                </a:lnTo>
                <a:lnTo>
                  <a:pt x="326" y="0"/>
                </a:lnTo>
                <a:lnTo>
                  <a:pt x="303" y="0"/>
                </a:lnTo>
                <a:lnTo>
                  <a:pt x="275" y="0"/>
                </a:lnTo>
                <a:lnTo>
                  <a:pt x="241" y="0"/>
                </a:lnTo>
                <a:lnTo>
                  <a:pt x="221" y="3"/>
                </a:lnTo>
                <a:lnTo>
                  <a:pt x="205" y="6"/>
                </a:lnTo>
                <a:lnTo>
                  <a:pt x="193" y="9"/>
                </a:lnTo>
                <a:lnTo>
                  <a:pt x="183" y="13"/>
                </a:lnTo>
                <a:lnTo>
                  <a:pt x="174" y="16"/>
                </a:lnTo>
                <a:lnTo>
                  <a:pt x="165" y="21"/>
                </a:lnTo>
                <a:lnTo>
                  <a:pt x="156" y="27"/>
                </a:lnTo>
                <a:lnTo>
                  <a:pt x="145" y="34"/>
                </a:lnTo>
                <a:lnTo>
                  <a:pt x="132" y="43"/>
                </a:lnTo>
                <a:lnTo>
                  <a:pt x="116" y="53"/>
                </a:lnTo>
                <a:lnTo>
                  <a:pt x="116" y="54"/>
                </a:lnTo>
                <a:close/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bevel/>
            <a:headEnd/>
            <a:tailEnd/>
          </a:ln>
        </p:spPr>
        <p:txBody>
          <a:bodyPr wrap="none" lIns="83466" tIns="41733" rIns="83466" bIns="41733" anchor="ctr"/>
          <a:lstStyle/>
          <a:p>
            <a:endParaRPr lang="en-US"/>
          </a:p>
        </p:txBody>
      </p:sp>
      <p:sp>
        <p:nvSpPr>
          <p:cNvPr id="61443" name="Rectangle 4"/>
          <p:cNvSpPr>
            <a:spLocks noChangeArrowheads="1"/>
          </p:cNvSpPr>
          <p:nvPr/>
        </p:nvSpPr>
        <p:spPr bwMode="auto">
          <a:xfrm>
            <a:off x="779463" y="5899150"/>
            <a:ext cx="3709987" cy="379413"/>
          </a:xfrm>
          <a:prstGeom prst="rect">
            <a:avLst/>
          </a:prstGeom>
          <a:solidFill>
            <a:schemeClr val="accent1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lIns="83466" tIns="41733" rIns="83466" bIns="41733" anchor="ctr"/>
          <a:lstStyle/>
          <a:p>
            <a:pPr eaLnBrk="1" hangingPunct="1"/>
            <a:endParaRPr lang="en-US" altLang="en-US"/>
          </a:p>
        </p:txBody>
      </p:sp>
      <p:sp>
        <p:nvSpPr>
          <p:cNvPr id="61444" name="Rectangle 5"/>
          <p:cNvSpPr>
            <a:spLocks noChangeArrowheads="1"/>
          </p:cNvSpPr>
          <p:nvPr/>
        </p:nvSpPr>
        <p:spPr bwMode="auto">
          <a:xfrm>
            <a:off x="1911350" y="5138738"/>
            <a:ext cx="1828800" cy="1038225"/>
          </a:xfrm>
          <a:prstGeom prst="rect">
            <a:avLst/>
          </a:prstGeom>
          <a:solidFill>
            <a:srgbClr val="00B0F0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lIns="83466" tIns="41733" rIns="83466" bIns="41733" anchor="ctr"/>
          <a:lstStyle/>
          <a:p>
            <a:pPr eaLnBrk="1" hangingPunct="1"/>
            <a:endParaRPr lang="en-US" altLang="en-US"/>
          </a:p>
        </p:txBody>
      </p:sp>
      <p:sp>
        <p:nvSpPr>
          <p:cNvPr id="61445" name="Freeform 6"/>
          <p:cNvSpPr>
            <a:spLocks/>
          </p:cNvSpPr>
          <p:nvPr/>
        </p:nvSpPr>
        <p:spPr bwMode="auto">
          <a:xfrm>
            <a:off x="1919288" y="3117850"/>
            <a:ext cx="801687" cy="569913"/>
          </a:xfrm>
          <a:custGeom>
            <a:avLst/>
            <a:gdLst>
              <a:gd name="T0" fmla="*/ 2147483646 w 573"/>
              <a:gd name="T1" fmla="*/ 2147483646 h 374"/>
              <a:gd name="T2" fmla="*/ 2147483646 w 573"/>
              <a:gd name="T3" fmla="*/ 2147483646 h 374"/>
              <a:gd name="T4" fmla="*/ 2147483646 w 573"/>
              <a:gd name="T5" fmla="*/ 2147483646 h 374"/>
              <a:gd name="T6" fmla="*/ 2147483646 w 573"/>
              <a:gd name="T7" fmla="*/ 2147483646 h 374"/>
              <a:gd name="T8" fmla="*/ 2147483646 w 573"/>
              <a:gd name="T9" fmla="*/ 2147483646 h 374"/>
              <a:gd name="T10" fmla="*/ 2147483646 w 573"/>
              <a:gd name="T11" fmla="*/ 0 h 374"/>
              <a:gd name="T12" fmla="*/ 2147483646 w 573"/>
              <a:gd name="T13" fmla="*/ 0 h 374"/>
              <a:gd name="T14" fmla="*/ 2147483646 w 573"/>
              <a:gd name="T15" fmla="*/ 2147483646 h 374"/>
              <a:gd name="T16" fmla="*/ 2147483646 w 573"/>
              <a:gd name="T17" fmla="*/ 2147483646 h 374"/>
              <a:gd name="T18" fmla="*/ 2147483646 w 573"/>
              <a:gd name="T19" fmla="*/ 2147483646 h 374"/>
              <a:gd name="T20" fmla="*/ 2147483646 w 573"/>
              <a:gd name="T21" fmla="*/ 2147483646 h 374"/>
              <a:gd name="T22" fmla="*/ 0 w 573"/>
              <a:gd name="T23" fmla="*/ 2147483646 h 374"/>
              <a:gd name="T24" fmla="*/ 0 w 573"/>
              <a:gd name="T25" fmla="*/ 2147483646 h 374"/>
              <a:gd name="T26" fmla="*/ 0 w 573"/>
              <a:gd name="T27" fmla="*/ 2147483646 h 374"/>
              <a:gd name="T28" fmla="*/ 0 w 573"/>
              <a:gd name="T29" fmla="*/ 2147483646 h 374"/>
              <a:gd name="T30" fmla="*/ 0 w 573"/>
              <a:gd name="T31" fmla="*/ 2147483646 h 374"/>
              <a:gd name="T32" fmla="*/ 0 w 573"/>
              <a:gd name="T33" fmla="*/ 2147483646 h 374"/>
              <a:gd name="T34" fmla="*/ 2147483646 w 573"/>
              <a:gd name="T35" fmla="*/ 2147483646 h 374"/>
              <a:gd name="T36" fmla="*/ 2147483646 w 573"/>
              <a:gd name="T37" fmla="*/ 2147483646 h 374"/>
              <a:gd name="T38" fmla="*/ 2147483646 w 573"/>
              <a:gd name="T39" fmla="*/ 2147483646 h 374"/>
              <a:gd name="T40" fmla="*/ 2147483646 w 573"/>
              <a:gd name="T41" fmla="*/ 2147483646 h 374"/>
              <a:gd name="T42" fmla="*/ 2147483646 w 573"/>
              <a:gd name="T43" fmla="*/ 2147483646 h 374"/>
              <a:gd name="T44" fmla="*/ 2147483646 w 573"/>
              <a:gd name="T45" fmla="*/ 2147483646 h 374"/>
              <a:gd name="T46" fmla="*/ 2147483646 w 573"/>
              <a:gd name="T47" fmla="*/ 2147483646 h 374"/>
              <a:gd name="T48" fmla="*/ 2147483646 w 573"/>
              <a:gd name="T49" fmla="*/ 2147483646 h 374"/>
              <a:gd name="T50" fmla="*/ 2147483646 w 573"/>
              <a:gd name="T51" fmla="*/ 2147483646 h 374"/>
              <a:gd name="T52" fmla="*/ 2147483646 w 573"/>
              <a:gd name="T53" fmla="*/ 2147483646 h 374"/>
              <a:gd name="T54" fmla="*/ 2147483646 w 573"/>
              <a:gd name="T55" fmla="*/ 2147483646 h 374"/>
              <a:gd name="T56" fmla="*/ 2147483646 w 573"/>
              <a:gd name="T57" fmla="*/ 2147483646 h 374"/>
              <a:gd name="T58" fmla="*/ 2147483646 w 573"/>
              <a:gd name="T59" fmla="*/ 2147483646 h 374"/>
              <a:gd name="T60" fmla="*/ 2147483646 w 573"/>
              <a:gd name="T61" fmla="*/ 2147483646 h 374"/>
              <a:gd name="T62" fmla="*/ 2147483646 w 573"/>
              <a:gd name="T63" fmla="*/ 2147483646 h 374"/>
              <a:gd name="T64" fmla="*/ 2147483646 w 573"/>
              <a:gd name="T65" fmla="*/ 2147483646 h 374"/>
              <a:gd name="T66" fmla="*/ 2147483646 w 573"/>
              <a:gd name="T67" fmla="*/ 2147483646 h 374"/>
              <a:gd name="T68" fmla="*/ 2147483646 w 573"/>
              <a:gd name="T69" fmla="*/ 2147483646 h 374"/>
              <a:gd name="T70" fmla="*/ 2147483646 w 573"/>
              <a:gd name="T71" fmla="*/ 2147483646 h 374"/>
              <a:gd name="T72" fmla="*/ 2147483646 w 573"/>
              <a:gd name="T73" fmla="*/ 2147483646 h 374"/>
              <a:gd name="T74" fmla="*/ 2147483646 w 573"/>
              <a:gd name="T75" fmla="*/ 2147483646 h 374"/>
              <a:gd name="T76" fmla="*/ 2147483646 w 573"/>
              <a:gd name="T77" fmla="*/ 2147483646 h 374"/>
              <a:gd name="T78" fmla="*/ 2147483646 w 573"/>
              <a:gd name="T79" fmla="*/ 2147483646 h 374"/>
              <a:gd name="T80" fmla="*/ 2147483646 w 573"/>
              <a:gd name="T81" fmla="*/ 2147483646 h 374"/>
              <a:gd name="T82" fmla="*/ 2147483646 w 573"/>
              <a:gd name="T83" fmla="*/ 2147483646 h 374"/>
              <a:gd name="T84" fmla="*/ 2147483646 w 573"/>
              <a:gd name="T85" fmla="*/ 2147483646 h 374"/>
              <a:gd name="T86" fmla="*/ 2147483646 w 573"/>
              <a:gd name="T87" fmla="*/ 2147483646 h 374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573"/>
              <a:gd name="T133" fmla="*/ 0 h 374"/>
              <a:gd name="T134" fmla="*/ 573 w 573"/>
              <a:gd name="T135" fmla="*/ 374 h 374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573" h="374">
                <a:moveTo>
                  <a:pt x="219" y="270"/>
                </a:moveTo>
                <a:lnTo>
                  <a:pt x="202" y="254"/>
                </a:lnTo>
                <a:lnTo>
                  <a:pt x="194" y="230"/>
                </a:lnTo>
                <a:lnTo>
                  <a:pt x="193" y="201"/>
                </a:lnTo>
                <a:lnTo>
                  <a:pt x="197" y="167"/>
                </a:lnTo>
                <a:lnTo>
                  <a:pt x="203" y="132"/>
                </a:lnTo>
                <a:lnTo>
                  <a:pt x="209" y="97"/>
                </a:lnTo>
                <a:lnTo>
                  <a:pt x="213" y="64"/>
                </a:lnTo>
                <a:lnTo>
                  <a:pt x="213" y="36"/>
                </a:lnTo>
                <a:lnTo>
                  <a:pt x="206" y="13"/>
                </a:lnTo>
                <a:lnTo>
                  <a:pt x="191" y="0"/>
                </a:lnTo>
                <a:lnTo>
                  <a:pt x="173" y="0"/>
                </a:lnTo>
                <a:lnTo>
                  <a:pt x="155" y="0"/>
                </a:lnTo>
                <a:lnTo>
                  <a:pt x="136" y="0"/>
                </a:lnTo>
                <a:lnTo>
                  <a:pt x="117" y="7"/>
                </a:lnTo>
                <a:lnTo>
                  <a:pt x="98" y="19"/>
                </a:lnTo>
                <a:lnTo>
                  <a:pt x="79" y="35"/>
                </a:lnTo>
                <a:lnTo>
                  <a:pt x="61" y="54"/>
                </a:lnTo>
                <a:lnTo>
                  <a:pt x="43" y="77"/>
                </a:lnTo>
                <a:lnTo>
                  <a:pt x="25" y="102"/>
                </a:lnTo>
                <a:lnTo>
                  <a:pt x="9" y="130"/>
                </a:lnTo>
                <a:lnTo>
                  <a:pt x="9" y="131"/>
                </a:lnTo>
                <a:lnTo>
                  <a:pt x="0" y="147"/>
                </a:lnTo>
                <a:lnTo>
                  <a:pt x="0" y="162"/>
                </a:lnTo>
                <a:lnTo>
                  <a:pt x="0" y="175"/>
                </a:lnTo>
                <a:lnTo>
                  <a:pt x="0" y="187"/>
                </a:lnTo>
                <a:lnTo>
                  <a:pt x="0" y="199"/>
                </a:lnTo>
                <a:lnTo>
                  <a:pt x="0" y="211"/>
                </a:lnTo>
                <a:lnTo>
                  <a:pt x="0" y="223"/>
                </a:lnTo>
                <a:lnTo>
                  <a:pt x="0" y="237"/>
                </a:lnTo>
                <a:lnTo>
                  <a:pt x="0" y="252"/>
                </a:lnTo>
                <a:lnTo>
                  <a:pt x="0" y="269"/>
                </a:lnTo>
                <a:lnTo>
                  <a:pt x="0" y="270"/>
                </a:lnTo>
                <a:lnTo>
                  <a:pt x="9" y="290"/>
                </a:lnTo>
                <a:lnTo>
                  <a:pt x="18" y="307"/>
                </a:lnTo>
                <a:lnTo>
                  <a:pt x="27" y="321"/>
                </a:lnTo>
                <a:lnTo>
                  <a:pt x="36" y="332"/>
                </a:lnTo>
                <a:lnTo>
                  <a:pt x="47" y="341"/>
                </a:lnTo>
                <a:lnTo>
                  <a:pt x="59" y="348"/>
                </a:lnTo>
                <a:lnTo>
                  <a:pt x="73" y="355"/>
                </a:lnTo>
                <a:lnTo>
                  <a:pt x="90" y="361"/>
                </a:lnTo>
                <a:lnTo>
                  <a:pt x="109" y="367"/>
                </a:lnTo>
                <a:lnTo>
                  <a:pt x="132" y="374"/>
                </a:lnTo>
                <a:lnTo>
                  <a:pt x="133" y="374"/>
                </a:lnTo>
                <a:lnTo>
                  <a:pt x="185" y="388"/>
                </a:lnTo>
                <a:lnTo>
                  <a:pt x="229" y="399"/>
                </a:lnTo>
                <a:lnTo>
                  <a:pt x="267" y="406"/>
                </a:lnTo>
                <a:lnTo>
                  <a:pt x="301" y="410"/>
                </a:lnTo>
                <a:lnTo>
                  <a:pt x="333" y="409"/>
                </a:lnTo>
                <a:lnTo>
                  <a:pt x="363" y="404"/>
                </a:lnTo>
                <a:lnTo>
                  <a:pt x="395" y="394"/>
                </a:lnTo>
                <a:lnTo>
                  <a:pt x="430" y="378"/>
                </a:lnTo>
                <a:lnTo>
                  <a:pt x="469" y="357"/>
                </a:lnTo>
                <a:lnTo>
                  <a:pt x="514" y="331"/>
                </a:lnTo>
                <a:lnTo>
                  <a:pt x="515" y="331"/>
                </a:lnTo>
                <a:lnTo>
                  <a:pt x="527" y="323"/>
                </a:lnTo>
                <a:lnTo>
                  <a:pt x="536" y="316"/>
                </a:lnTo>
                <a:lnTo>
                  <a:pt x="545" y="309"/>
                </a:lnTo>
                <a:lnTo>
                  <a:pt x="551" y="303"/>
                </a:lnTo>
                <a:lnTo>
                  <a:pt x="556" y="296"/>
                </a:lnTo>
                <a:lnTo>
                  <a:pt x="560" y="289"/>
                </a:lnTo>
                <a:lnTo>
                  <a:pt x="564" y="280"/>
                </a:lnTo>
                <a:lnTo>
                  <a:pt x="567" y="270"/>
                </a:lnTo>
                <a:lnTo>
                  <a:pt x="570" y="258"/>
                </a:lnTo>
                <a:lnTo>
                  <a:pt x="573" y="244"/>
                </a:lnTo>
                <a:lnTo>
                  <a:pt x="576" y="220"/>
                </a:lnTo>
                <a:lnTo>
                  <a:pt x="579" y="198"/>
                </a:lnTo>
                <a:lnTo>
                  <a:pt x="580" y="178"/>
                </a:lnTo>
                <a:lnTo>
                  <a:pt x="579" y="159"/>
                </a:lnTo>
                <a:lnTo>
                  <a:pt x="577" y="142"/>
                </a:lnTo>
                <a:lnTo>
                  <a:pt x="572" y="127"/>
                </a:lnTo>
                <a:lnTo>
                  <a:pt x="566" y="114"/>
                </a:lnTo>
                <a:lnTo>
                  <a:pt x="558" y="103"/>
                </a:lnTo>
                <a:lnTo>
                  <a:pt x="547" y="94"/>
                </a:lnTo>
                <a:lnTo>
                  <a:pt x="534" y="87"/>
                </a:lnTo>
                <a:lnTo>
                  <a:pt x="500" y="81"/>
                </a:lnTo>
                <a:lnTo>
                  <a:pt x="467" y="92"/>
                </a:lnTo>
                <a:lnTo>
                  <a:pt x="434" y="114"/>
                </a:lnTo>
                <a:lnTo>
                  <a:pt x="402" y="144"/>
                </a:lnTo>
                <a:lnTo>
                  <a:pt x="370" y="178"/>
                </a:lnTo>
                <a:lnTo>
                  <a:pt x="339" y="212"/>
                </a:lnTo>
                <a:lnTo>
                  <a:pt x="308" y="243"/>
                </a:lnTo>
                <a:lnTo>
                  <a:pt x="278" y="265"/>
                </a:lnTo>
                <a:lnTo>
                  <a:pt x="248" y="275"/>
                </a:lnTo>
                <a:lnTo>
                  <a:pt x="219" y="270"/>
                </a:lnTo>
                <a:close/>
              </a:path>
            </a:pathLst>
          </a:custGeom>
          <a:solidFill>
            <a:srgbClr val="FFFF00"/>
          </a:solidFill>
          <a:ln w="0">
            <a:solidFill>
              <a:srgbClr val="000000"/>
            </a:solidFill>
            <a:bevel/>
            <a:headEnd/>
            <a:tailEnd/>
          </a:ln>
        </p:spPr>
        <p:txBody>
          <a:bodyPr wrap="none" lIns="83466" tIns="41733" rIns="83466" bIns="41733" anchor="ctr"/>
          <a:lstStyle/>
          <a:p>
            <a:endParaRPr lang="en-US"/>
          </a:p>
        </p:txBody>
      </p:sp>
      <p:sp>
        <p:nvSpPr>
          <p:cNvPr id="61446" name="Freeform 7"/>
          <p:cNvSpPr>
            <a:spLocks/>
          </p:cNvSpPr>
          <p:nvPr/>
        </p:nvSpPr>
        <p:spPr bwMode="auto">
          <a:xfrm>
            <a:off x="2366963" y="4675188"/>
            <a:ext cx="720725" cy="633412"/>
          </a:xfrm>
          <a:custGeom>
            <a:avLst/>
            <a:gdLst>
              <a:gd name="T0" fmla="*/ 2147483646 w 515"/>
              <a:gd name="T1" fmla="*/ 2147483646 h 416"/>
              <a:gd name="T2" fmla="*/ 2147483646 w 515"/>
              <a:gd name="T3" fmla="*/ 2147483646 h 416"/>
              <a:gd name="T4" fmla="*/ 2147483646 w 515"/>
              <a:gd name="T5" fmla="*/ 2147483646 h 416"/>
              <a:gd name="T6" fmla="*/ 2147483646 w 515"/>
              <a:gd name="T7" fmla="*/ 2147483646 h 416"/>
              <a:gd name="T8" fmla="*/ 2147483646 w 515"/>
              <a:gd name="T9" fmla="*/ 2147483646 h 416"/>
              <a:gd name="T10" fmla="*/ 2147483646 w 515"/>
              <a:gd name="T11" fmla="*/ 2147483646 h 416"/>
              <a:gd name="T12" fmla="*/ 2147483646 w 515"/>
              <a:gd name="T13" fmla="*/ 2147483646 h 416"/>
              <a:gd name="T14" fmla="*/ 2147483646 w 515"/>
              <a:gd name="T15" fmla="*/ 2147483646 h 416"/>
              <a:gd name="T16" fmla="*/ 2147483646 w 515"/>
              <a:gd name="T17" fmla="*/ 2147483646 h 416"/>
              <a:gd name="T18" fmla="*/ 2147483646 w 515"/>
              <a:gd name="T19" fmla="*/ 2147483646 h 416"/>
              <a:gd name="T20" fmla="*/ 2147483646 w 515"/>
              <a:gd name="T21" fmla="*/ 2147483646 h 416"/>
              <a:gd name="T22" fmla="*/ 0 w 515"/>
              <a:gd name="T23" fmla="*/ 2147483646 h 416"/>
              <a:gd name="T24" fmla="*/ 0 w 515"/>
              <a:gd name="T25" fmla="*/ 2147483646 h 416"/>
              <a:gd name="T26" fmla="*/ 0 w 515"/>
              <a:gd name="T27" fmla="*/ 2147483646 h 416"/>
              <a:gd name="T28" fmla="*/ 0 w 515"/>
              <a:gd name="T29" fmla="*/ 2147483646 h 416"/>
              <a:gd name="T30" fmla="*/ 0 w 515"/>
              <a:gd name="T31" fmla="*/ 2147483646 h 416"/>
              <a:gd name="T32" fmla="*/ 0 w 515"/>
              <a:gd name="T33" fmla="*/ 2147483646 h 416"/>
              <a:gd name="T34" fmla="*/ 2147483646 w 515"/>
              <a:gd name="T35" fmla="*/ 2147483646 h 416"/>
              <a:gd name="T36" fmla="*/ 2147483646 w 515"/>
              <a:gd name="T37" fmla="*/ 2147483646 h 416"/>
              <a:gd name="T38" fmla="*/ 2147483646 w 515"/>
              <a:gd name="T39" fmla="*/ 2147483646 h 416"/>
              <a:gd name="T40" fmla="*/ 2147483646 w 515"/>
              <a:gd name="T41" fmla="*/ 2147483646 h 416"/>
              <a:gd name="T42" fmla="*/ 2147483646 w 515"/>
              <a:gd name="T43" fmla="*/ 2147483646 h 416"/>
              <a:gd name="T44" fmla="*/ 2147483646 w 515"/>
              <a:gd name="T45" fmla="*/ 2147483646 h 416"/>
              <a:gd name="T46" fmla="*/ 2147483646 w 515"/>
              <a:gd name="T47" fmla="*/ 2147483646 h 416"/>
              <a:gd name="T48" fmla="*/ 2147483646 w 515"/>
              <a:gd name="T49" fmla="*/ 2147483646 h 416"/>
              <a:gd name="T50" fmla="*/ 2147483646 w 515"/>
              <a:gd name="T51" fmla="*/ 2147483646 h 416"/>
              <a:gd name="T52" fmla="*/ 2147483646 w 515"/>
              <a:gd name="T53" fmla="*/ 2147483646 h 416"/>
              <a:gd name="T54" fmla="*/ 2147483646 w 515"/>
              <a:gd name="T55" fmla="*/ 2147483646 h 416"/>
              <a:gd name="T56" fmla="*/ 2147483646 w 515"/>
              <a:gd name="T57" fmla="*/ 2147483646 h 416"/>
              <a:gd name="T58" fmla="*/ 2147483646 w 515"/>
              <a:gd name="T59" fmla="*/ 2147483646 h 416"/>
              <a:gd name="T60" fmla="*/ 2147483646 w 515"/>
              <a:gd name="T61" fmla="*/ 2147483646 h 416"/>
              <a:gd name="T62" fmla="*/ 2147483646 w 515"/>
              <a:gd name="T63" fmla="*/ 2147483646 h 416"/>
              <a:gd name="T64" fmla="*/ 2147483646 w 515"/>
              <a:gd name="T65" fmla="*/ 0 h 416"/>
              <a:gd name="T66" fmla="*/ 2147483646 w 515"/>
              <a:gd name="T67" fmla="*/ 2147483646 h 416"/>
              <a:gd name="T68" fmla="*/ 2147483646 w 515"/>
              <a:gd name="T69" fmla="*/ 2147483646 h 416"/>
              <a:gd name="T70" fmla="*/ 2147483646 w 515"/>
              <a:gd name="T71" fmla="*/ 2147483646 h 416"/>
              <a:gd name="T72" fmla="*/ 2147483646 w 515"/>
              <a:gd name="T73" fmla="*/ 2147483646 h 416"/>
              <a:gd name="T74" fmla="*/ 2147483646 w 515"/>
              <a:gd name="T75" fmla="*/ 2147483646 h 416"/>
              <a:gd name="T76" fmla="*/ 2147483646 w 515"/>
              <a:gd name="T77" fmla="*/ 2147483646 h 416"/>
              <a:gd name="T78" fmla="*/ 2147483646 w 515"/>
              <a:gd name="T79" fmla="*/ 2147483646 h 416"/>
              <a:gd name="T80" fmla="*/ 2147483646 w 515"/>
              <a:gd name="T81" fmla="*/ 2147483646 h 416"/>
              <a:gd name="T82" fmla="*/ 2147483646 w 515"/>
              <a:gd name="T83" fmla="*/ 2147483646 h 416"/>
              <a:gd name="T84" fmla="*/ 2147483646 w 515"/>
              <a:gd name="T85" fmla="*/ 2147483646 h 416"/>
              <a:gd name="T86" fmla="*/ 2147483646 w 515"/>
              <a:gd name="T87" fmla="*/ 2147483646 h 41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515"/>
              <a:gd name="T133" fmla="*/ 0 h 416"/>
              <a:gd name="T134" fmla="*/ 515 w 515"/>
              <a:gd name="T135" fmla="*/ 416 h 41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515" h="416">
                <a:moveTo>
                  <a:pt x="216" y="35"/>
                </a:moveTo>
                <a:lnTo>
                  <a:pt x="203" y="41"/>
                </a:lnTo>
                <a:lnTo>
                  <a:pt x="194" y="59"/>
                </a:lnTo>
                <a:lnTo>
                  <a:pt x="189" y="84"/>
                </a:lnTo>
                <a:lnTo>
                  <a:pt x="186" y="115"/>
                </a:lnTo>
                <a:lnTo>
                  <a:pt x="185" y="149"/>
                </a:lnTo>
                <a:lnTo>
                  <a:pt x="183" y="183"/>
                </a:lnTo>
                <a:lnTo>
                  <a:pt x="180" y="214"/>
                </a:lnTo>
                <a:lnTo>
                  <a:pt x="175" y="240"/>
                </a:lnTo>
                <a:lnTo>
                  <a:pt x="166" y="259"/>
                </a:lnTo>
                <a:lnTo>
                  <a:pt x="154" y="268"/>
                </a:lnTo>
                <a:lnTo>
                  <a:pt x="136" y="262"/>
                </a:lnTo>
                <a:lnTo>
                  <a:pt x="120" y="244"/>
                </a:lnTo>
                <a:lnTo>
                  <a:pt x="105" y="215"/>
                </a:lnTo>
                <a:lnTo>
                  <a:pt x="90" y="180"/>
                </a:lnTo>
                <a:lnTo>
                  <a:pt x="77" y="142"/>
                </a:lnTo>
                <a:lnTo>
                  <a:pt x="64" y="105"/>
                </a:lnTo>
                <a:lnTo>
                  <a:pt x="50" y="70"/>
                </a:lnTo>
                <a:lnTo>
                  <a:pt x="36" y="43"/>
                </a:lnTo>
                <a:lnTo>
                  <a:pt x="21" y="26"/>
                </a:lnTo>
                <a:lnTo>
                  <a:pt x="6" y="22"/>
                </a:lnTo>
                <a:lnTo>
                  <a:pt x="6" y="23"/>
                </a:lnTo>
                <a:lnTo>
                  <a:pt x="0" y="31"/>
                </a:lnTo>
                <a:lnTo>
                  <a:pt x="0" y="46"/>
                </a:lnTo>
                <a:lnTo>
                  <a:pt x="0" y="67"/>
                </a:lnTo>
                <a:lnTo>
                  <a:pt x="0" y="93"/>
                </a:lnTo>
                <a:lnTo>
                  <a:pt x="0" y="124"/>
                </a:lnTo>
                <a:lnTo>
                  <a:pt x="0" y="158"/>
                </a:lnTo>
                <a:lnTo>
                  <a:pt x="0" y="195"/>
                </a:lnTo>
                <a:lnTo>
                  <a:pt x="0" y="233"/>
                </a:lnTo>
                <a:lnTo>
                  <a:pt x="0" y="272"/>
                </a:lnTo>
                <a:lnTo>
                  <a:pt x="0" y="311"/>
                </a:lnTo>
                <a:lnTo>
                  <a:pt x="0" y="312"/>
                </a:lnTo>
                <a:lnTo>
                  <a:pt x="9" y="332"/>
                </a:lnTo>
                <a:lnTo>
                  <a:pt x="19" y="349"/>
                </a:lnTo>
                <a:lnTo>
                  <a:pt x="28" y="363"/>
                </a:lnTo>
                <a:lnTo>
                  <a:pt x="37" y="374"/>
                </a:lnTo>
                <a:lnTo>
                  <a:pt x="48" y="383"/>
                </a:lnTo>
                <a:lnTo>
                  <a:pt x="59" y="390"/>
                </a:lnTo>
                <a:lnTo>
                  <a:pt x="73" y="397"/>
                </a:lnTo>
                <a:lnTo>
                  <a:pt x="90" y="403"/>
                </a:lnTo>
                <a:lnTo>
                  <a:pt x="109" y="409"/>
                </a:lnTo>
                <a:lnTo>
                  <a:pt x="132" y="416"/>
                </a:lnTo>
                <a:lnTo>
                  <a:pt x="133" y="416"/>
                </a:lnTo>
                <a:lnTo>
                  <a:pt x="187" y="430"/>
                </a:lnTo>
                <a:lnTo>
                  <a:pt x="237" y="442"/>
                </a:lnTo>
                <a:lnTo>
                  <a:pt x="284" y="451"/>
                </a:lnTo>
                <a:lnTo>
                  <a:pt x="326" y="456"/>
                </a:lnTo>
                <a:lnTo>
                  <a:pt x="366" y="457"/>
                </a:lnTo>
                <a:lnTo>
                  <a:pt x="401" y="452"/>
                </a:lnTo>
                <a:lnTo>
                  <a:pt x="434" y="442"/>
                </a:lnTo>
                <a:lnTo>
                  <a:pt x="463" y="426"/>
                </a:lnTo>
                <a:lnTo>
                  <a:pt x="490" y="403"/>
                </a:lnTo>
                <a:lnTo>
                  <a:pt x="514" y="373"/>
                </a:lnTo>
                <a:lnTo>
                  <a:pt x="515" y="373"/>
                </a:lnTo>
                <a:lnTo>
                  <a:pt x="532" y="334"/>
                </a:lnTo>
                <a:lnTo>
                  <a:pt x="541" y="290"/>
                </a:lnTo>
                <a:lnTo>
                  <a:pt x="541" y="242"/>
                </a:lnTo>
                <a:lnTo>
                  <a:pt x="534" y="192"/>
                </a:lnTo>
                <a:lnTo>
                  <a:pt x="521" y="144"/>
                </a:lnTo>
                <a:lnTo>
                  <a:pt x="503" y="99"/>
                </a:lnTo>
                <a:lnTo>
                  <a:pt x="482" y="59"/>
                </a:lnTo>
                <a:lnTo>
                  <a:pt x="459" y="28"/>
                </a:lnTo>
                <a:lnTo>
                  <a:pt x="435" y="7"/>
                </a:lnTo>
                <a:lnTo>
                  <a:pt x="411" y="0"/>
                </a:lnTo>
                <a:lnTo>
                  <a:pt x="395" y="7"/>
                </a:lnTo>
                <a:lnTo>
                  <a:pt x="383" y="28"/>
                </a:lnTo>
                <a:lnTo>
                  <a:pt x="374" y="59"/>
                </a:lnTo>
                <a:lnTo>
                  <a:pt x="368" y="97"/>
                </a:lnTo>
                <a:lnTo>
                  <a:pt x="362" y="138"/>
                </a:lnTo>
                <a:lnTo>
                  <a:pt x="356" y="180"/>
                </a:lnTo>
                <a:lnTo>
                  <a:pt x="349" y="218"/>
                </a:lnTo>
                <a:lnTo>
                  <a:pt x="341" y="250"/>
                </a:lnTo>
                <a:lnTo>
                  <a:pt x="329" y="271"/>
                </a:lnTo>
                <a:lnTo>
                  <a:pt x="313" y="280"/>
                </a:lnTo>
                <a:lnTo>
                  <a:pt x="298" y="273"/>
                </a:lnTo>
                <a:lnTo>
                  <a:pt x="286" y="254"/>
                </a:lnTo>
                <a:lnTo>
                  <a:pt x="277" y="226"/>
                </a:lnTo>
                <a:lnTo>
                  <a:pt x="270" y="193"/>
                </a:lnTo>
                <a:lnTo>
                  <a:pt x="263" y="156"/>
                </a:lnTo>
                <a:lnTo>
                  <a:pt x="257" y="119"/>
                </a:lnTo>
                <a:lnTo>
                  <a:pt x="250" y="86"/>
                </a:lnTo>
                <a:lnTo>
                  <a:pt x="241" y="59"/>
                </a:lnTo>
                <a:lnTo>
                  <a:pt x="230" y="40"/>
                </a:lnTo>
                <a:lnTo>
                  <a:pt x="216" y="34"/>
                </a:lnTo>
                <a:lnTo>
                  <a:pt x="216" y="35"/>
                </a:lnTo>
                <a:close/>
              </a:path>
            </a:pathLst>
          </a:custGeom>
          <a:solidFill>
            <a:srgbClr val="FFFF00"/>
          </a:solidFill>
          <a:ln w="0">
            <a:solidFill>
              <a:srgbClr val="000000"/>
            </a:solidFill>
            <a:bevel/>
            <a:headEnd/>
            <a:tailEnd/>
          </a:ln>
        </p:spPr>
        <p:txBody>
          <a:bodyPr wrap="none" lIns="83466" tIns="41733" rIns="83466" bIns="41733" anchor="ctr"/>
          <a:lstStyle/>
          <a:p>
            <a:endParaRPr lang="en-US"/>
          </a:p>
        </p:txBody>
      </p:sp>
      <p:sp>
        <p:nvSpPr>
          <p:cNvPr id="61447" name="Rectangle 8"/>
          <p:cNvSpPr>
            <a:spLocks noChangeArrowheads="1"/>
          </p:cNvSpPr>
          <p:nvPr/>
        </p:nvSpPr>
        <p:spPr bwMode="auto">
          <a:xfrm>
            <a:off x="4754563" y="5899150"/>
            <a:ext cx="3709987" cy="379413"/>
          </a:xfrm>
          <a:prstGeom prst="rect">
            <a:avLst/>
          </a:prstGeom>
          <a:solidFill>
            <a:schemeClr val="accent1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lIns="83466" tIns="41733" rIns="83466" bIns="41733" anchor="ctr"/>
          <a:lstStyle/>
          <a:p>
            <a:pPr eaLnBrk="1" hangingPunct="1"/>
            <a:endParaRPr lang="en-US" altLang="en-US"/>
          </a:p>
        </p:txBody>
      </p:sp>
      <p:sp>
        <p:nvSpPr>
          <p:cNvPr id="61448" name="Rectangle 9"/>
          <p:cNvSpPr>
            <a:spLocks noChangeArrowheads="1"/>
          </p:cNvSpPr>
          <p:nvPr/>
        </p:nvSpPr>
        <p:spPr bwMode="auto">
          <a:xfrm>
            <a:off x="5886450" y="5138738"/>
            <a:ext cx="1863725" cy="1038225"/>
          </a:xfrm>
          <a:prstGeom prst="rect">
            <a:avLst/>
          </a:prstGeom>
          <a:solidFill>
            <a:srgbClr val="00B0F0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lIns="83466" tIns="41733" rIns="83466" bIns="41733" anchor="ctr"/>
          <a:lstStyle/>
          <a:p>
            <a:pPr eaLnBrk="1" hangingPunct="1"/>
            <a:endParaRPr lang="en-US" altLang="en-US"/>
          </a:p>
        </p:txBody>
      </p:sp>
      <p:sp>
        <p:nvSpPr>
          <p:cNvPr id="61449" name="Freeform 10"/>
          <p:cNvSpPr>
            <a:spLocks/>
          </p:cNvSpPr>
          <p:nvPr/>
        </p:nvSpPr>
        <p:spPr bwMode="auto">
          <a:xfrm>
            <a:off x="6340475" y="4675188"/>
            <a:ext cx="720725" cy="633412"/>
          </a:xfrm>
          <a:custGeom>
            <a:avLst/>
            <a:gdLst>
              <a:gd name="T0" fmla="*/ 2147483646 w 516"/>
              <a:gd name="T1" fmla="*/ 2147483646 h 416"/>
              <a:gd name="T2" fmla="*/ 2147483646 w 516"/>
              <a:gd name="T3" fmla="*/ 2147483646 h 416"/>
              <a:gd name="T4" fmla="*/ 2147483646 w 516"/>
              <a:gd name="T5" fmla="*/ 2147483646 h 416"/>
              <a:gd name="T6" fmla="*/ 2147483646 w 516"/>
              <a:gd name="T7" fmla="*/ 2147483646 h 416"/>
              <a:gd name="T8" fmla="*/ 2147483646 w 516"/>
              <a:gd name="T9" fmla="*/ 2147483646 h 416"/>
              <a:gd name="T10" fmla="*/ 2147483646 w 516"/>
              <a:gd name="T11" fmla="*/ 2147483646 h 416"/>
              <a:gd name="T12" fmla="*/ 2147483646 w 516"/>
              <a:gd name="T13" fmla="*/ 2147483646 h 416"/>
              <a:gd name="T14" fmla="*/ 2147483646 w 516"/>
              <a:gd name="T15" fmla="*/ 2147483646 h 416"/>
              <a:gd name="T16" fmla="*/ 2147483646 w 516"/>
              <a:gd name="T17" fmla="*/ 2147483646 h 416"/>
              <a:gd name="T18" fmla="*/ 2147483646 w 516"/>
              <a:gd name="T19" fmla="*/ 2147483646 h 416"/>
              <a:gd name="T20" fmla="*/ 2147483646 w 516"/>
              <a:gd name="T21" fmla="*/ 2147483646 h 416"/>
              <a:gd name="T22" fmla="*/ 0 w 516"/>
              <a:gd name="T23" fmla="*/ 2147483646 h 416"/>
              <a:gd name="T24" fmla="*/ 0 w 516"/>
              <a:gd name="T25" fmla="*/ 2147483646 h 416"/>
              <a:gd name="T26" fmla="*/ 0 w 516"/>
              <a:gd name="T27" fmla="*/ 2147483646 h 416"/>
              <a:gd name="T28" fmla="*/ 0 w 516"/>
              <a:gd name="T29" fmla="*/ 2147483646 h 416"/>
              <a:gd name="T30" fmla="*/ 0 w 516"/>
              <a:gd name="T31" fmla="*/ 2147483646 h 416"/>
              <a:gd name="T32" fmla="*/ 0 w 516"/>
              <a:gd name="T33" fmla="*/ 2147483646 h 416"/>
              <a:gd name="T34" fmla="*/ 2147483646 w 516"/>
              <a:gd name="T35" fmla="*/ 2147483646 h 416"/>
              <a:gd name="T36" fmla="*/ 2147483646 w 516"/>
              <a:gd name="T37" fmla="*/ 2147483646 h 416"/>
              <a:gd name="T38" fmla="*/ 2147483646 w 516"/>
              <a:gd name="T39" fmla="*/ 2147483646 h 416"/>
              <a:gd name="T40" fmla="*/ 2147483646 w 516"/>
              <a:gd name="T41" fmla="*/ 2147483646 h 416"/>
              <a:gd name="T42" fmla="*/ 2147483646 w 516"/>
              <a:gd name="T43" fmla="*/ 2147483646 h 416"/>
              <a:gd name="T44" fmla="*/ 2147483646 w 516"/>
              <a:gd name="T45" fmla="*/ 2147483646 h 416"/>
              <a:gd name="T46" fmla="*/ 2147483646 w 516"/>
              <a:gd name="T47" fmla="*/ 2147483646 h 416"/>
              <a:gd name="T48" fmla="*/ 2147483646 w 516"/>
              <a:gd name="T49" fmla="*/ 2147483646 h 416"/>
              <a:gd name="T50" fmla="*/ 2147483646 w 516"/>
              <a:gd name="T51" fmla="*/ 2147483646 h 416"/>
              <a:gd name="T52" fmla="*/ 2147483646 w 516"/>
              <a:gd name="T53" fmla="*/ 2147483646 h 416"/>
              <a:gd name="T54" fmla="*/ 2147483646 w 516"/>
              <a:gd name="T55" fmla="*/ 2147483646 h 416"/>
              <a:gd name="T56" fmla="*/ 2147483646 w 516"/>
              <a:gd name="T57" fmla="*/ 2147483646 h 416"/>
              <a:gd name="T58" fmla="*/ 2147483646 w 516"/>
              <a:gd name="T59" fmla="*/ 2147483646 h 416"/>
              <a:gd name="T60" fmla="*/ 2147483646 w 516"/>
              <a:gd name="T61" fmla="*/ 2147483646 h 416"/>
              <a:gd name="T62" fmla="*/ 2147483646 w 516"/>
              <a:gd name="T63" fmla="*/ 2147483646 h 416"/>
              <a:gd name="T64" fmla="*/ 2147483646 w 516"/>
              <a:gd name="T65" fmla="*/ 0 h 416"/>
              <a:gd name="T66" fmla="*/ 2147483646 w 516"/>
              <a:gd name="T67" fmla="*/ 2147483646 h 416"/>
              <a:gd name="T68" fmla="*/ 2147483646 w 516"/>
              <a:gd name="T69" fmla="*/ 2147483646 h 416"/>
              <a:gd name="T70" fmla="*/ 2147483646 w 516"/>
              <a:gd name="T71" fmla="*/ 2147483646 h 416"/>
              <a:gd name="T72" fmla="*/ 2147483646 w 516"/>
              <a:gd name="T73" fmla="*/ 2147483646 h 416"/>
              <a:gd name="T74" fmla="*/ 2147483646 w 516"/>
              <a:gd name="T75" fmla="*/ 2147483646 h 416"/>
              <a:gd name="T76" fmla="*/ 2147483646 w 516"/>
              <a:gd name="T77" fmla="*/ 2147483646 h 416"/>
              <a:gd name="T78" fmla="*/ 2147483646 w 516"/>
              <a:gd name="T79" fmla="*/ 2147483646 h 416"/>
              <a:gd name="T80" fmla="*/ 2147483646 w 516"/>
              <a:gd name="T81" fmla="*/ 2147483646 h 416"/>
              <a:gd name="T82" fmla="*/ 2147483646 w 516"/>
              <a:gd name="T83" fmla="*/ 2147483646 h 416"/>
              <a:gd name="T84" fmla="*/ 2147483646 w 516"/>
              <a:gd name="T85" fmla="*/ 2147483646 h 416"/>
              <a:gd name="T86" fmla="*/ 2147483646 w 516"/>
              <a:gd name="T87" fmla="*/ 2147483646 h 41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516"/>
              <a:gd name="T133" fmla="*/ 0 h 416"/>
              <a:gd name="T134" fmla="*/ 516 w 516"/>
              <a:gd name="T135" fmla="*/ 416 h 41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516" h="416">
                <a:moveTo>
                  <a:pt x="216" y="35"/>
                </a:moveTo>
                <a:lnTo>
                  <a:pt x="203" y="42"/>
                </a:lnTo>
                <a:lnTo>
                  <a:pt x="195" y="59"/>
                </a:lnTo>
                <a:lnTo>
                  <a:pt x="190" y="85"/>
                </a:lnTo>
                <a:lnTo>
                  <a:pt x="187" y="116"/>
                </a:lnTo>
                <a:lnTo>
                  <a:pt x="185" y="149"/>
                </a:lnTo>
                <a:lnTo>
                  <a:pt x="184" y="183"/>
                </a:lnTo>
                <a:lnTo>
                  <a:pt x="181" y="214"/>
                </a:lnTo>
                <a:lnTo>
                  <a:pt x="176" y="240"/>
                </a:lnTo>
                <a:lnTo>
                  <a:pt x="167" y="259"/>
                </a:lnTo>
                <a:lnTo>
                  <a:pt x="155" y="268"/>
                </a:lnTo>
                <a:lnTo>
                  <a:pt x="137" y="262"/>
                </a:lnTo>
                <a:lnTo>
                  <a:pt x="121" y="244"/>
                </a:lnTo>
                <a:lnTo>
                  <a:pt x="106" y="215"/>
                </a:lnTo>
                <a:lnTo>
                  <a:pt x="92" y="180"/>
                </a:lnTo>
                <a:lnTo>
                  <a:pt x="78" y="142"/>
                </a:lnTo>
                <a:lnTo>
                  <a:pt x="65" y="105"/>
                </a:lnTo>
                <a:lnTo>
                  <a:pt x="51" y="70"/>
                </a:lnTo>
                <a:lnTo>
                  <a:pt x="37" y="43"/>
                </a:lnTo>
                <a:lnTo>
                  <a:pt x="22" y="26"/>
                </a:lnTo>
                <a:lnTo>
                  <a:pt x="7" y="22"/>
                </a:lnTo>
                <a:lnTo>
                  <a:pt x="7" y="23"/>
                </a:lnTo>
                <a:lnTo>
                  <a:pt x="0" y="31"/>
                </a:lnTo>
                <a:lnTo>
                  <a:pt x="0" y="46"/>
                </a:lnTo>
                <a:lnTo>
                  <a:pt x="0" y="67"/>
                </a:lnTo>
                <a:lnTo>
                  <a:pt x="0" y="93"/>
                </a:lnTo>
                <a:lnTo>
                  <a:pt x="0" y="124"/>
                </a:lnTo>
                <a:lnTo>
                  <a:pt x="0" y="158"/>
                </a:lnTo>
                <a:lnTo>
                  <a:pt x="0" y="195"/>
                </a:lnTo>
                <a:lnTo>
                  <a:pt x="0" y="233"/>
                </a:lnTo>
                <a:lnTo>
                  <a:pt x="0" y="272"/>
                </a:lnTo>
                <a:lnTo>
                  <a:pt x="0" y="311"/>
                </a:lnTo>
                <a:lnTo>
                  <a:pt x="0" y="312"/>
                </a:lnTo>
                <a:lnTo>
                  <a:pt x="9" y="332"/>
                </a:lnTo>
                <a:lnTo>
                  <a:pt x="19" y="349"/>
                </a:lnTo>
                <a:lnTo>
                  <a:pt x="28" y="363"/>
                </a:lnTo>
                <a:lnTo>
                  <a:pt x="38" y="374"/>
                </a:lnTo>
                <a:lnTo>
                  <a:pt x="48" y="383"/>
                </a:lnTo>
                <a:lnTo>
                  <a:pt x="60" y="390"/>
                </a:lnTo>
                <a:lnTo>
                  <a:pt x="74" y="397"/>
                </a:lnTo>
                <a:lnTo>
                  <a:pt x="91" y="403"/>
                </a:lnTo>
                <a:lnTo>
                  <a:pt x="110" y="409"/>
                </a:lnTo>
                <a:lnTo>
                  <a:pt x="133" y="416"/>
                </a:lnTo>
                <a:lnTo>
                  <a:pt x="134" y="416"/>
                </a:lnTo>
                <a:lnTo>
                  <a:pt x="188" y="430"/>
                </a:lnTo>
                <a:lnTo>
                  <a:pt x="238" y="442"/>
                </a:lnTo>
                <a:lnTo>
                  <a:pt x="285" y="451"/>
                </a:lnTo>
                <a:lnTo>
                  <a:pt x="327" y="456"/>
                </a:lnTo>
                <a:lnTo>
                  <a:pt x="367" y="457"/>
                </a:lnTo>
                <a:lnTo>
                  <a:pt x="402" y="452"/>
                </a:lnTo>
                <a:lnTo>
                  <a:pt x="435" y="442"/>
                </a:lnTo>
                <a:lnTo>
                  <a:pt x="464" y="426"/>
                </a:lnTo>
                <a:lnTo>
                  <a:pt x="491" y="403"/>
                </a:lnTo>
                <a:lnTo>
                  <a:pt x="515" y="373"/>
                </a:lnTo>
                <a:lnTo>
                  <a:pt x="516" y="373"/>
                </a:lnTo>
                <a:lnTo>
                  <a:pt x="533" y="334"/>
                </a:lnTo>
                <a:lnTo>
                  <a:pt x="542" y="290"/>
                </a:lnTo>
                <a:lnTo>
                  <a:pt x="542" y="242"/>
                </a:lnTo>
                <a:lnTo>
                  <a:pt x="535" y="192"/>
                </a:lnTo>
                <a:lnTo>
                  <a:pt x="522" y="144"/>
                </a:lnTo>
                <a:lnTo>
                  <a:pt x="504" y="99"/>
                </a:lnTo>
                <a:lnTo>
                  <a:pt x="483" y="59"/>
                </a:lnTo>
                <a:lnTo>
                  <a:pt x="460" y="28"/>
                </a:lnTo>
                <a:lnTo>
                  <a:pt x="436" y="7"/>
                </a:lnTo>
                <a:lnTo>
                  <a:pt x="412" y="0"/>
                </a:lnTo>
                <a:lnTo>
                  <a:pt x="396" y="7"/>
                </a:lnTo>
                <a:lnTo>
                  <a:pt x="384" y="28"/>
                </a:lnTo>
                <a:lnTo>
                  <a:pt x="375" y="59"/>
                </a:lnTo>
                <a:lnTo>
                  <a:pt x="369" y="97"/>
                </a:lnTo>
                <a:lnTo>
                  <a:pt x="363" y="138"/>
                </a:lnTo>
                <a:lnTo>
                  <a:pt x="357" y="180"/>
                </a:lnTo>
                <a:lnTo>
                  <a:pt x="350" y="218"/>
                </a:lnTo>
                <a:lnTo>
                  <a:pt x="342" y="250"/>
                </a:lnTo>
                <a:lnTo>
                  <a:pt x="330" y="271"/>
                </a:lnTo>
                <a:lnTo>
                  <a:pt x="314" y="280"/>
                </a:lnTo>
                <a:lnTo>
                  <a:pt x="298" y="273"/>
                </a:lnTo>
                <a:lnTo>
                  <a:pt x="287" y="254"/>
                </a:lnTo>
                <a:lnTo>
                  <a:pt x="277" y="226"/>
                </a:lnTo>
                <a:lnTo>
                  <a:pt x="270" y="193"/>
                </a:lnTo>
                <a:lnTo>
                  <a:pt x="263" y="156"/>
                </a:lnTo>
                <a:lnTo>
                  <a:pt x="257" y="119"/>
                </a:lnTo>
                <a:lnTo>
                  <a:pt x="250" y="86"/>
                </a:lnTo>
                <a:lnTo>
                  <a:pt x="241" y="59"/>
                </a:lnTo>
                <a:lnTo>
                  <a:pt x="230" y="40"/>
                </a:lnTo>
                <a:lnTo>
                  <a:pt x="216" y="34"/>
                </a:lnTo>
                <a:lnTo>
                  <a:pt x="216" y="35"/>
                </a:lnTo>
                <a:close/>
              </a:path>
            </a:pathLst>
          </a:custGeom>
          <a:solidFill>
            <a:srgbClr val="FFFF00"/>
          </a:solidFill>
          <a:ln w="0">
            <a:solidFill>
              <a:srgbClr val="000000"/>
            </a:solidFill>
            <a:bevel/>
            <a:headEnd/>
            <a:tailEnd/>
          </a:ln>
        </p:spPr>
        <p:txBody>
          <a:bodyPr wrap="none" lIns="83466" tIns="41733" rIns="83466" bIns="41733" anchor="ctr"/>
          <a:lstStyle/>
          <a:p>
            <a:endParaRPr lang="en-US"/>
          </a:p>
        </p:txBody>
      </p:sp>
      <p:sp>
        <p:nvSpPr>
          <p:cNvPr id="61450" name="Freeform 11"/>
          <p:cNvSpPr>
            <a:spLocks/>
          </p:cNvSpPr>
          <p:nvPr/>
        </p:nvSpPr>
        <p:spPr bwMode="auto">
          <a:xfrm>
            <a:off x="4406900" y="3738563"/>
            <a:ext cx="903288" cy="650875"/>
          </a:xfrm>
          <a:custGeom>
            <a:avLst/>
            <a:gdLst>
              <a:gd name="T0" fmla="*/ 2147483646 w 645"/>
              <a:gd name="T1" fmla="*/ 2147483646 h 427"/>
              <a:gd name="T2" fmla="*/ 2147483646 w 645"/>
              <a:gd name="T3" fmla="*/ 2147483646 h 427"/>
              <a:gd name="T4" fmla="*/ 2147483646 w 645"/>
              <a:gd name="T5" fmla="*/ 2147483646 h 427"/>
              <a:gd name="T6" fmla="*/ 0 w 645"/>
              <a:gd name="T7" fmla="*/ 2147483646 h 427"/>
              <a:gd name="T8" fmla="*/ 0 w 645"/>
              <a:gd name="T9" fmla="*/ 2147483646 h 427"/>
              <a:gd name="T10" fmla="*/ 0 w 645"/>
              <a:gd name="T11" fmla="*/ 2147483646 h 427"/>
              <a:gd name="T12" fmla="*/ 0 w 645"/>
              <a:gd name="T13" fmla="*/ 2147483646 h 427"/>
              <a:gd name="T14" fmla="*/ 2147483646 w 645"/>
              <a:gd name="T15" fmla="*/ 2147483646 h 427"/>
              <a:gd name="T16" fmla="*/ 2147483646 w 645"/>
              <a:gd name="T17" fmla="*/ 2147483646 h 427"/>
              <a:gd name="T18" fmla="*/ 2147483646 w 645"/>
              <a:gd name="T19" fmla="*/ 2147483646 h 427"/>
              <a:gd name="T20" fmla="*/ 2147483646 w 645"/>
              <a:gd name="T21" fmla="*/ 2147483646 h 427"/>
              <a:gd name="T22" fmla="*/ 2147483646 w 645"/>
              <a:gd name="T23" fmla="*/ 2147483646 h 427"/>
              <a:gd name="T24" fmla="*/ 2147483646 w 645"/>
              <a:gd name="T25" fmla="*/ 2147483646 h 427"/>
              <a:gd name="T26" fmla="*/ 2147483646 w 645"/>
              <a:gd name="T27" fmla="*/ 2147483646 h 427"/>
              <a:gd name="T28" fmla="*/ 2147483646 w 645"/>
              <a:gd name="T29" fmla="*/ 2147483646 h 427"/>
              <a:gd name="T30" fmla="*/ 2147483646 w 645"/>
              <a:gd name="T31" fmla="*/ 2147483646 h 427"/>
              <a:gd name="T32" fmla="*/ 2147483646 w 645"/>
              <a:gd name="T33" fmla="*/ 2147483646 h 427"/>
              <a:gd name="T34" fmla="*/ 2147483646 w 645"/>
              <a:gd name="T35" fmla="*/ 2147483646 h 427"/>
              <a:gd name="T36" fmla="*/ 2147483646 w 645"/>
              <a:gd name="T37" fmla="*/ 2147483646 h 427"/>
              <a:gd name="T38" fmla="*/ 2147483646 w 645"/>
              <a:gd name="T39" fmla="*/ 2147483646 h 427"/>
              <a:gd name="T40" fmla="*/ 2147483646 w 645"/>
              <a:gd name="T41" fmla="*/ 2147483646 h 427"/>
              <a:gd name="T42" fmla="*/ 2147483646 w 645"/>
              <a:gd name="T43" fmla="*/ 2147483646 h 427"/>
              <a:gd name="T44" fmla="*/ 2147483646 w 645"/>
              <a:gd name="T45" fmla="*/ 2147483646 h 427"/>
              <a:gd name="T46" fmla="*/ 2147483646 w 645"/>
              <a:gd name="T47" fmla="*/ 2147483646 h 427"/>
              <a:gd name="T48" fmla="*/ 2147483646 w 645"/>
              <a:gd name="T49" fmla="*/ 2147483646 h 427"/>
              <a:gd name="T50" fmla="*/ 2147483646 w 645"/>
              <a:gd name="T51" fmla="*/ 2147483646 h 427"/>
              <a:gd name="T52" fmla="*/ 2147483646 w 645"/>
              <a:gd name="T53" fmla="*/ 2147483646 h 427"/>
              <a:gd name="T54" fmla="*/ 2147483646 w 645"/>
              <a:gd name="T55" fmla="*/ 2147483646 h 427"/>
              <a:gd name="T56" fmla="*/ 2147483646 w 645"/>
              <a:gd name="T57" fmla="*/ 2147483646 h 427"/>
              <a:gd name="T58" fmla="*/ 2147483646 w 645"/>
              <a:gd name="T59" fmla="*/ 2147483646 h 427"/>
              <a:gd name="T60" fmla="*/ 2147483646 w 645"/>
              <a:gd name="T61" fmla="*/ 2147483646 h 427"/>
              <a:gd name="T62" fmla="*/ 2147483646 w 645"/>
              <a:gd name="T63" fmla="*/ 2147483646 h 427"/>
              <a:gd name="T64" fmla="*/ 2147483646 w 645"/>
              <a:gd name="T65" fmla="*/ 2147483646 h 427"/>
              <a:gd name="T66" fmla="*/ 2147483646 w 645"/>
              <a:gd name="T67" fmla="*/ 2147483646 h 427"/>
              <a:gd name="T68" fmla="*/ 2147483646 w 645"/>
              <a:gd name="T69" fmla="*/ 2147483646 h 427"/>
              <a:gd name="T70" fmla="*/ 2147483646 w 645"/>
              <a:gd name="T71" fmla="*/ 2147483646 h 427"/>
              <a:gd name="T72" fmla="*/ 2147483646 w 645"/>
              <a:gd name="T73" fmla="*/ 2147483646 h 427"/>
              <a:gd name="T74" fmla="*/ 2147483646 w 645"/>
              <a:gd name="T75" fmla="*/ 2147483646 h 427"/>
              <a:gd name="T76" fmla="*/ 2147483646 w 645"/>
              <a:gd name="T77" fmla="*/ 2147483646 h 427"/>
              <a:gd name="T78" fmla="*/ 2147483646 w 645"/>
              <a:gd name="T79" fmla="*/ 2147483646 h 427"/>
              <a:gd name="T80" fmla="*/ 2147483646 w 645"/>
              <a:gd name="T81" fmla="*/ 2147483646 h 427"/>
              <a:gd name="T82" fmla="*/ 2147483646 w 645"/>
              <a:gd name="T83" fmla="*/ 2147483646 h 427"/>
              <a:gd name="T84" fmla="*/ 2147483646 w 645"/>
              <a:gd name="T85" fmla="*/ 2147483646 h 427"/>
              <a:gd name="T86" fmla="*/ 2147483646 w 645"/>
              <a:gd name="T87" fmla="*/ 2147483646 h 427"/>
              <a:gd name="T88" fmla="*/ 2147483646 w 645"/>
              <a:gd name="T89" fmla="*/ 0 h 427"/>
              <a:gd name="T90" fmla="*/ 2147483646 w 645"/>
              <a:gd name="T91" fmla="*/ 0 h 427"/>
              <a:gd name="T92" fmla="*/ 2147483646 w 645"/>
              <a:gd name="T93" fmla="*/ 0 h 427"/>
              <a:gd name="T94" fmla="*/ 2147483646 w 645"/>
              <a:gd name="T95" fmla="*/ 0 h 427"/>
              <a:gd name="T96" fmla="*/ 2147483646 w 645"/>
              <a:gd name="T97" fmla="*/ 2147483646 h 427"/>
              <a:gd name="T98" fmla="*/ 2147483646 w 645"/>
              <a:gd name="T99" fmla="*/ 2147483646 h 427"/>
              <a:gd name="T100" fmla="*/ 2147483646 w 645"/>
              <a:gd name="T101" fmla="*/ 2147483646 h 427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645"/>
              <a:gd name="T154" fmla="*/ 0 h 427"/>
              <a:gd name="T155" fmla="*/ 645 w 645"/>
              <a:gd name="T156" fmla="*/ 427 h 427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645" h="427">
                <a:moveTo>
                  <a:pt x="116" y="54"/>
                </a:moveTo>
                <a:lnTo>
                  <a:pt x="96" y="65"/>
                </a:lnTo>
                <a:lnTo>
                  <a:pt x="79" y="74"/>
                </a:lnTo>
                <a:lnTo>
                  <a:pt x="65" y="81"/>
                </a:lnTo>
                <a:lnTo>
                  <a:pt x="53" y="88"/>
                </a:lnTo>
                <a:lnTo>
                  <a:pt x="43" y="94"/>
                </a:lnTo>
                <a:lnTo>
                  <a:pt x="33" y="101"/>
                </a:lnTo>
                <a:lnTo>
                  <a:pt x="25" y="110"/>
                </a:lnTo>
                <a:lnTo>
                  <a:pt x="17" y="121"/>
                </a:lnTo>
                <a:lnTo>
                  <a:pt x="9" y="136"/>
                </a:lnTo>
                <a:lnTo>
                  <a:pt x="0" y="154"/>
                </a:lnTo>
                <a:lnTo>
                  <a:pt x="0" y="155"/>
                </a:lnTo>
                <a:lnTo>
                  <a:pt x="0" y="175"/>
                </a:lnTo>
                <a:lnTo>
                  <a:pt x="0" y="193"/>
                </a:lnTo>
                <a:lnTo>
                  <a:pt x="0" y="209"/>
                </a:lnTo>
                <a:lnTo>
                  <a:pt x="0" y="224"/>
                </a:lnTo>
                <a:lnTo>
                  <a:pt x="0" y="237"/>
                </a:lnTo>
                <a:lnTo>
                  <a:pt x="0" y="251"/>
                </a:lnTo>
                <a:lnTo>
                  <a:pt x="0" y="265"/>
                </a:lnTo>
                <a:lnTo>
                  <a:pt x="0" y="280"/>
                </a:lnTo>
                <a:lnTo>
                  <a:pt x="0" y="297"/>
                </a:lnTo>
                <a:lnTo>
                  <a:pt x="0" y="316"/>
                </a:lnTo>
                <a:lnTo>
                  <a:pt x="0" y="317"/>
                </a:lnTo>
                <a:lnTo>
                  <a:pt x="14" y="340"/>
                </a:lnTo>
                <a:lnTo>
                  <a:pt x="27" y="359"/>
                </a:lnTo>
                <a:lnTo>
                  <a:pt x="39" y="374"/>
                </a:lnTo>
                <a:lnTo>
                  <a:pt x="53" y="385"/>
                </a:lnTo>
                <a:lnTo>
                  <a:pt x="67" y="394"/>
                </a:lnTo>
                <a:lnTo>
                  <a:pt x="83" y="401"/>
                </a:lnTo>
                <a:lnTo>
                  <a:pt x="101" y="407"/>
                </a:lnTo>
                <a:lnTo>
                  <a:pt x="123" y="413"/>
                </a:lnTo>
                <a:lnTo>
                  <a:pt x="148" y="419"/>
                </a:lnTo>
                <a:lnTo>
                  <a:pt x="177" y="426"/>
                </a:lnTo>
                <a:lnTo>
                  <a:pt x="178" y="427"/>
                </a:lnTo>
                <a:lnTo>
                  <a:pt x="190" y="429"/>
                </a:lnTo>
                <a:lnTo>
                  <a:pt x="200" y="430"/>
                </a:lnTo>
                <a:lnTo>
                  <a:pt x="208" y="430"/>
                </a:lnTo>
                <a:lnTo>
                  <a:pt x="216" y="429"/>
                </a:lnTo>
                <a:lnTo>
                  <a:pt x="222" y="427"/>
                </a:lnTo>
                <a:lnTo>
                  <a:pt x="229" y="425"/>
                </a:lnTo>
                <a:lnTo>
                  <a:pt x="236" y="423"/>
                </a:lnTo>
                <a:lnTo>
                  <a:pt x="245" y="422"/>
                </a:lnTo>
                <a:lnTo>
                  <a:pt x="256" y="421"/>
                </a:lnTo>
                <a:lnTo>
                  <a:pt x="269" y="421"/>
                </a:lnTo>
                <a:lnTo>
                  <a:pt x="270" y="421"/>
                </a:lnTo>
                <a:lnTo>
                  <a:pt x="280" y="421"/>
                </a:lnTo>
                <a:lnTo>
                  <a:pt x="289" y="421"/>
                </a:lnTo>
                <a:lnTo>
                  <a:pt x="295" y="422"/>
                </a:lnTo>
                <a:lnTo>
                  <a:pt x="301" y="423"/>
                </a:lnTo>
                <a:lnTo>
                  <a:pt x="306" y="424"/>
                </a:lnTo>
                <a:lnTo>
                  <a:pt x="311" y="425"/>
                </a:lnTo>
                <a:lnTo>
                  <a:pt x="316" y="426"/>
                </a:lnTo>
                <a:lnTo>
                  <a:pt x="323" y="426"/>
                </a:lnTo>
                <a:lnTo>
                  <a:pt x="332" y="427"/>
                </a:lnTo>
                <a:lnTo>
                  <a:pt x="343" y="427"/>
                </a:lnTo>
                <a:lnTo>
                  <a:pt x="358" y="426"/>
                </a:lnTo>
                <a:lnTo>
                  <a:pt x="370" y="424"/>
                </a:lnTo>
                <a:lnTo>
                  <a:pt x="379" y="423"/>
                </a:lnTo>
                <a:lnTo>
                  <a:pt x="387" y="421"/>
                </a:lnTo>
                <a:lnTo>
                  <a:pt x="394" y="420"/>
                </a:lnTo>
                <a:lnTo>
                  <a:pt x="401" y="418"/>
                </a:lnTo>
                <a:lnTo>
                  <a:pt x="409" y="416"/>
                </a:lnTo>
                <a:lnTo>
                  <a:pt x="419" y="414"/>
                </a:lnTo>
                <a:lnTo>
                  <a:pt x="431" y="411"/>
                </a:lnTo>
                <a:lnTo>
                  <a:pt x="446" y="409"/>
                </a:lnTo>
                <a:lnTo>
                  <a:pt x="447" y="409"/>
                </a:lnTo>
                <a:lnTo>
                  <a:pt x="474" y="405"/>
                </a:lnTo>
                <a:lnTo>
                  <a:pt x="497" y="405"/>
                </a:lnTo>
                <a:lnTo>
                  <a:pt x="517" y="407"/>
                </a:lnTo>
                <a:lnTo>
                  <a:pt x="535" y="409"/>
                </a:lnTo>
                <a:lnTo>
                  <a:pt x="551" y="411"/>
                </a:lnTo>
                <a:lnTo>
                  <a:pt x="566" y="412"/>
                </a:lnTo>
                <a:lnTo>
                  <a:pt x="580" y="411"/>
                </a:lnTo>
                <a:lnTo>
                  <a:pt x="594" y="406"/>
                </a:lnTo>
                <a:lnTo>
                  <a:pt x="609" y="397"/>
                </a:lnTo>
                <a:lnTo>
                  <a:pt x="626" y="384"/>
                </a:lnTo>
                <a:lnTo>
                  <a:pt x="635" y="372"/>
                </a:lnTo>
                <a:lnTo>
                  <a:pt x="642" y="362"/>
                </a:lnTo>
                <a:lnTo>
                  <a:pt x="646" y="353"/>
                </a:lnTo>
                <a:lnTo>
                  <a:pt x="648" y="343"/>
                </a:lnTo>
                <a:lnTo>
                  <a:pt x="649" y="333"/>
                </a:lnTo>
                <a:lnTo>
                  <a:pt x="648" y="322"/>
                </a:lnTo>
                <a:lnTo>
                  <a:pt x="647" y="310"/>
                </a:lnTo>
                <a:lnTo>
                  <a:pt x="646" y="296"/>
                </a:lnTo>
                <a:lnTo>
                  <a:pt x="645" y="280"/>
                </a:lnTo>
                <a:lnTo>
                  <a:pt x="645" y="262"/>
                </a:lnTo>
                <a:lnTo>
                  <a:pt x="644" y="251"/>
                </a:lnTo>
                <a:lnTo>
                  <a:pt x="644" y="242"/>
                </a:lnTo>
                <a:lnTo>
                  <a:pt x="644" y="235"/>
                </a:lnTo>
                <a:lnTo>
                  <a:pt x="643" y="230"/>
                </a:lnTo>
                <a:lnTo>
                  <a:pt x="642" y="225"/>
                </a:lnTo>
                <a:lnTo>
                  <a:pt x="641" y="220"/>
                </a:lnTo>
                <a:lnTo>
                  <a:pt x="640" y="214"/>
                </a:lnTo>
                <a:lnTo>
                  <a:pt x="639" y="208"/>
                </a:lnTo>
                <a:lnTo>
                  <a:pt x="637" y="199"/>
                </a:lnTo>
                <a:lnTo>
                  <a:pt x="636" y="189"/>
                </a:lnTo>
                <a:lnTo>
                  <a:pt x="634" y="180"/>
                </a:lnTo>
                <a:lnTo>
                  <a:pt x="634" y="174"/>
                </a:lnTo>
                <a:lnTo>
                  <a:pt x="634" y="168"/>
                </a:lnTo>
                <a:lnTo>
                  <a:pt x="634" y="164"/>
                </a:lnTo>
                <a:lnTo>
                  <a:pt x="634" y="160"/>
                </a:lnTo>
                <a:lnTo>
                  <a:pt x="633" y="156"/>
                </a:lnTo>
                <a:lnTo>
                  <a:pt x="632" y="152"/>
                </a:lnTo>
                <a:lnTo>
                  <a:pt x="631" y="147"/>
                </a:lnTo>
                <a:lnTo>
                  <a:pt x="629" y="141"/>
                </a:lnTo>
                <a:lnTo>
                  <a:pt x="626" y="135"/>
                </a:lnTo>
                <a:lnTo>
                  <a:pt x="620" y="125"/>
                </a:lnTo>
                <a:lnTo>
                  <a:pt x="614" y="117"/>
                </a:lnTo>
                <a:lnTo>
                  <a:pt x="610" y="112"/>
                </a:lnTo>
                <a:lnTo>
                  <a:pt x="605" y="108"/>
                </a:lnTo>
                <a:lnTo>
                  <a:pt x="601" y="105"/>
                </a:lnTo>
                <a:lnTo>
                  <a:pt x="596" y="101"/>
                </a:lnTo>
                <a:lnTo>
                  <a:pt x="590" y="98"/>
                </a:lnTo>
                <a:lnTo>
                  <a:pt x="584" y="94"/>
                </a:lnTo>
                <a:lnTo>
                  <a:pt x="576" y="88"/>
                </a:lnTo>
                <a:lnTo>
                  <a:pt x="568" y="81"/>
                </a:lnTo>
                <a:lnTo>
                  <a:pt x="555" y="69"/>
                </a:lnTo>
                <a:lnTo>
                  <a:pt x="546" y="59"/>
                </a:lnTo>
                <a:lnTo>
                  <a:pt x="539" y="50"/>
                </a:lnTo>
                <a:lnTo>
                  <a:pt x="533" y="42"/>
                </a:lnTo>
                <a:lnTo>
                  <a:pt x="528" y="36"/>
                </a:lnTo>
                <a:lnTo>
                  <a:pt x="522" y="30"/>
                </a:lnTo>
                <a:lnTo>
                  <a:pt x="515" y="24"/>
                </a:lnTo>
                <a:lnTo>
                  <a:pt x="507" y="18"/>
                </a:lnTo>
                <a:lnTo>
                  <a:pt x="496" y="13"/>
                </a:lnTo>
                <a:lnTo>
                  <a:pt x="482" y="7"/>
                </a:lnTo>
                <a:lnTo>
                  <a:pt x="450" y="0"/>
                </a:lnTo>
                <a:lnTo>
                  <a:pt x="423" y="0"/>
                </a:lnTo>
                <a:lnTo>
                  <a:pt x="401" y="0"/>
                </a:lnTo>
                <a:lnTo>
                  <a:pt x="382" y="0"/>
                </a:lnTo>
                <a:lnTo>
                  <a:pt x="364" y="0"/>
                </a:lnTo>
                <a:lnTo>
                  <a:pt x="346" y="0"/>
                </a:lnTo>
                <a:lnTo>
                  <a:pt x="326" y="0"/>
                </a:lnTo>
                <a:lnTo>
                  <a:pt x="303" y="0"/>
                </a:lnTo>
                <a:lnTo>
                  <a:pt x="275" y="0"/>
                </a:lnTo>
                <a:lnTo>
                  <a:pt x="241" y="0"/>
                </a:lnTo>
                <a:lnTo>
                  <a:pt x="221" y="3"/>
                </a:lnTo>
                <a:lnTo>
                  <a:pt x="205" y="6"/>
                </a:lnTo>
                <a:lnTo>
                  <a:pt x="193" y="9"/>
                </a:lnTo>
                <a:lnTo>
                  <a:pt x="183" y="13"/>
                </a:lnTo>
                <a:lnTo>
                  <a:pt x="174" y="16"/>
                </a:lnTo>
                <a:lnTo>
                  <a:pt x="165" y="21"/>
                </a:lnTo>
                <a:lnTo>
                  <a:pt x="156" y="27"/>
                </a:lnTo>
                <a:lnTo>
                  <a:pt x="145" y="34"/>
                </a:lnTo>
                <a:lnTo>
                  <a:pt x="132" y="43"/>
                </a:lnTo>
                <a:lnTo>
                  <a:pt x="116" y="53"/>
                </a:lnTo>
                <a:lnTo>
                  <a:pt x="116" y="54"/>
                </a:lnTo>
                <a:close/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bevel/>
            <a:headEnd/>
            <a:tailEnd/>
          </a:ln>
        </p:spPr>
        <p:txBody>
          <a:bodyPr wrap="none" lIns="83466" tIns="41733" rIns="83466" bIns="41733" anchor="ctr"/>
          <a:lstStyle/>
          <a:p>
            <a:endParaRPr lang="en-US"/>
          </a:p>
        </p:txBody>
      </p:sp>
      <p:sp>
        <p:nvSpPr>
          <p:cNvPr id="61451" name="Freeform 12"/>
          <p:cNvSpPr>
            <a:spLocks/>
          </p:cNvSpPr>
          <p:nvPr/>
        </p:nvSpPr>
        <p:spPr bwMode="auto">
          <a:xfrm>
            <a:off x="5626100" y="2354263"/>
            <a:ext cx="903288" cy="654050"/>
          </a:xfrm>
          <a:custGeom>
            <a:avLst/>
            <a:gdLst>
              <a:gd name="T0" fmla="*/ 2147483646 w 646"/>
              <a:gd name="T1" fmla="*/ 2147483646 h 429"/>
              <a:gd name="T2" fmla="*/ 2147483646 w 646"/>
              <a:gd name="T3" fmla="*/ 2147483646 h 429"/>
              <a:gd name="T4" fmla="*/ 2147483646 w 646"/>
              <a:gd name="T5" fmla="*/ 2147483646 h 429"/>
              <a:gd name="T6" fmla="*/ 2147483646 w 646"/>
              <a:gd name="T7" fmla="*/ 2147483646 h 429"/>
              <a:gd name="T8" fmla="*/ 2147483646 w 646"/>
              <a:gd name="T9" fmla="*/ 2147483646 h 429"/>
              <a:gd name="T10" fmla="*/ 2147483646 w 646"/>
              <a:gd name="T11" fmla="*/ 2147483646 h 429"/>
              <a:gd name="T12" fmla="*/ 2147483646 w 646"/>
              <a:gd name="T13" fmla="*/ 2147483646 h 429"/>
              <a:gd name="T14" fmla="*/ 2147483646 w 646"/>
              <a:gd name="T15" fmla="*/ 2147483646 h 429"/>
              <a:gd name="T16" fmla="*/ 2147483646 w 646"/>
              <a:gd name="T17" fmla="*/ 2147483646 h 429"/>
              <a:gd name="T18" fmla="*/ 2147483646 w 646"/>
              <a:gd name="T19" fmla="*/ 0 h 429"/>
              <a:gd name="T20" fmla="*/ 2147483646 w 646"/>
              <a:gd name="T21" fmla="*/ 2147483646 h 429"/>
              <a:gd name="T22" fmla="*/ 2147483646 w 646"/>
              <a:gd name="T23" fmla="*/ 2147483646 h 429"/>
              <a:gd name="T24" fmla="*/ 2147483646 w 646"/>
              <a:gd name="T25" fmla="*/ 2147483646 h 429"/>
              <a:gd name="T26" fmla="*/ 2147483646 w 646"/>
              <a:gd name="T27" fmla="*/ 2147483646 h 429"/>
              <a:gd name="T28" fmla="*/ 2147483646 w 646"/>
              <a:gd name="T29" fmla="*/ 2147483646 h 429"/>
              <a:gd name="T30" fmla="*/ 2147483646 w 646"/>
              <a:gd name="T31" fmla="*/ 2147483646 h 429"/>
              <a:gd name="T32" fmla="*/ 2147483646 w 646"/>
              <a:gd name="T33" fmla="*/ 2147483646 h 429"/>
              <a:gd name="T34" fmla="*/ 2147483646 w 646"/>
              <a:gd name="T35" fmla="*/ 2147483646 h 429"/>
              <a:gd name="T36" fmla="*/ 2147483646 w 646"/>
              <a:gd name="T37" fmla="*/ 0 h 429"/>
              <a:gd name="T38" fmla="*/ 2147483646 w 646"/>
              <a:gd name="T39" fmla="*/ 0 h 429"/>
              <a:gd name="T40" fmla="*/ 2147483646 w 646"/>
              <a:gd name="T41" fmla="*/ 0 h 429"/>
              <a:gd name="T42" fmla="*/ 2147483646 w 646"/>
              <a:gd name="T43" fmla="*/ 0 h 429"/>
              <a:gd name="T44" fmla="*/ 2147483646 w 646"/>
              <a:gd name="T45" fmla="*/ 2147483646 h 429"/>
              <a:gd name="T46" fmla="*/ 2147483646 w 646"/>
              <a:gd name="T47" fmla="*/ 2147483646 h 429"/>
              <a:gd name="T48" fmla="*/ 2147483646 w 646"/>
              <a:gd name="T49" fmla="*/ 2147483646 h 429"/>
              <a:gd name="T50" fmla="*/ 2147483646 w 646"/>
              <a:gd name="T51" fmla="*/ 2147483646 h 429"/>
              <a:gd name="T52" fmla="*/ 0 w 646"/>
              <a:gd name="T53" fmla="*/ 2147483646 h 429"/>
              <a:gd name="T54" fmla="*/ 0 w 646"/>
              <a:gd name="T55" fmla="*/ 2147483646 h 429"/>
              <a:gd name="T56" fmla="*/ 0 w 646"/>
              <a:gd name="T57" fmla="*/ 2147483646 h 429"/>
              <a:gd name="T58" fmla="*/ 0 w 646"/>
              <a:gd name="T59" fmla="*/ 2147483646 h 429"/>
              <a:gd name="T60" fmla="*/ 2147483646 w 646"/>
              <a:gd name="T61" fmla="*/ 2147483646 h 429"/>
              <a:gd name="T62" fmla="*/ 2147483646 w 646"/>
              <a:gd name="T63" fmla="*/ 2147483646 h 429"/>
              <a:gd name="T64" fmla="*/ 2147483646 w 646"/>
              <a:gd name="T65" fmla="*/ 2147483646 h 429"/>
              <a:gd name="T66" fmla="*/ 2147483646 w 646"/>
              <a:gd name="T67" fmla="*/ 2147483646 h 429"/>
              <a:gd name="T68" fmla="*/ 2147483646 w 646"/>
              <a:gd name="T69" fmla="*/ 2147483646 h 429"/>
              <a:gd name="T70" fmla="*/ 2147483646 w 646"/>
              <a:gd name="T71" fmla="*/ 2147483646 h 429"/>
              <a:gd name="T72" fmla="*/ 2147483646 w 646"/>
              <a:gd name="T73" fmla="*/ 2147483646 h 429"/>
              <a:gd name="T74" fmla="*/ 2147483646 w 646"/>
              <a:gd name="T75" fmla="*/ 2147483646 h 429"/>
              <a:gd name="T76" fmla="*/ 2147483646 w 646"/>
              <a:gd name="T77" fmla="*/ 2147483646 h 429"/>
              <a:gd name="T78" fmla="*/ 2147483646 w 646"/>
              <a:gd name="T79" fmla="*/ 2147483646 h 429"/>
              <a:gd name="T80" fmla="*/ 2147483646 w 646"/>
              <a:gd name="T81" fmla="*/ 2147483646 h 429"/>
              <a:gd name="T82" fmla="*/ 2147483646 w 646"/>
              <a:gd name="T83" fmla="*/ 2147483646 h 429"/>
              <a:gd name="T84" fmla="*/ 2147483646 w 646"/>
              <a:gd name="T85" fmla="*/ 2147483646 h 429"/>
              <a:gd name="T86" fmla="*/ 2147483646 w 646"/>
              <a:gd name="T87" fmla="*/ 2147483646 h 429"/>
              <a:gd name="T88" fmla="*/ 2147483646 w 646"/>
              <a:gd name="T89" fmla="*/ 2147483646 h 429"/>
              <a:gd name="T90" fmla="*/ 2147483646 w 646"/>
              <a:gd name="T91" fmla="*/ 2147483646 h 429"/>
              <a:gd name="T92" fmla="*/ 2147483646 w 646"/>
              <a:gd name="T93" fmla="*/ 2147483646 h 429"/>
              <a:gd name="T94" fmla="*/ 2147483646 w 646"/>
              <a:gd name="T95" fmla="*/ 2147483646 h 429"/>
              <a:gd name="T96" fmla="*/ 2147483646 w 646"/>
              <a:gd name="T97" fmla="*/ 2147483646 h 429"/>
              <a:gd name="T98" fmla="*/ 2147483646 w 646"/>
              <a:gd name="T99" fmla="*/ 2147483646 h 429"/>
              <a:gd name="T100" fmla="*/ 2147483646 w 646"/>
              <a:gd name="T101" fmla="*/ 2147483646 h 429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646"/>
              <a:gd name="T154" fmla="*/ 0 h 429"/>
              <a:gd name="T155" fmla="*/ 646 w 646"/>
              <a:gd name="T156" fmla="*/ 429 h 429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646" h="429">
                <a:moveTo>
                  <a:pt x="530" y="375"/>
                </a:moveTo>
                <a:lnTo>
                  <a:pt x="549" y="362"/>
                </a:lnTo>
                <a:lnTo>
                  <a:pt x="566" y="353"/>
                </a:lnTo>
                <a:lnTo>
                  <a:pt x="580" y="345"/>
                </a:lnTo>
                <a:lnTo>
                  <a:pt x="592" y="339"/>
                </a:lnTo>
                <a:lnTo>
                  <a:pt x="602" y="333"/>
                </a:lnTo>
                <a:lnTo>
                  <a:pt x="611" y="325"/>
                </a:lnTo>
                <a:lnTo>
                  <a:pt x="619" y="317"/>
                </a:lnTo>
                <a:lnTo>
                  <a:pt x="628" y="306"/>
                </a:lnTo>
                <a:lnTo>
                  <a:pt x="636" y="291"/>
                </a:lnTo>
                <a:lnTo>
                  <a:pt x="646" y="273"/>
                </a:lnTo>
                <a:lnTo>
                  <a:pt x="655" y="252"/>
                </a:lnTo>
                <a:lnTo>
                  <a:pt x="662" y="234"/>
                </a:lnTo>
                <a:lnTo>
                  <a:pt x="667" y="218"/>
                </a:lnTo>
                <a:lnTo>
                  <a:pt x="670" y="203"/>
                </a:lnTo>
                <a:lnTo>
                  <a:pt x="672" y="189"/>
                </a:lnTo>
                <a:lnTo>
                  <a:pt x="671" y="176"/>
                </a:lnTo>
                <a:lnTo>
                  <a:pt x="668" y="162"/>
                </a:lnTo>
                <a:lnTo>
                  <a:pt x="663" y="147"/>
                </a:lnTo>
                <a:lnTo>
                  <a:pt x="655" y="130"/>
                </a:lnTo>
                <a:lnTo>
                  <a:pt x="646" y="112"/>
                </a:lnTo>
                <a:lnTo>
                  <a:pt x="630" y="86"/>
                </a:lnTo>
                <a:lnTo>
                  <a:pt x="614" y="64"/>
                </a:lnTo>
                <a:lnTo>
                  <a:pt x="598" y="44"/>
                </a:lnTo>
                <a:lnTo>
                  <a:pt x="581" y="28"/>
                </a:lnTo>
                <a:lnTo>
                  <a:pt x="564" y="15"/>
                </a:lnTo>
                <a:lnTo>
                  <a:pt x="546" y="5"/>
                </a:lnTo>
                <a:lnTo>
                  <a:pt x="527" y="0"/>
                </a:lnTo>
                <a:lnTo>
                  <a:pt x="508" y="0"/>
                </a:lnTo>
                <a:lnTo>
                  <a:pt x="488" y="0"/>
                </a:lnTo>
                <a:lnTo>
                  <a:pt x="468" y="1"/>
                </a:lnTo>
                <a:lnTo>
                  <a:pt x="468" y="2"/>
                </a:lnTo>
                <a:lnTo>
                  <a:pt x="450" y="13"/>
                </a:lnTo>
                <a:lnTo>
                  <a:pt x="437" y="31"/>
                </a:lnTo>
                <a:lnTo>
                  <a:pt x="429" y="54"/>
                </a:lnTo>
                <a:lnTo>
                  <a:pt x="424" y="80"/>
                </a:lnTo>
                <a:lnTo>
                  <a:pt x="421" y="107"/>
                </a:lnTo>
                <a:lnTo>
                  <a:pt x="419" y="134"/>
                </a:lnTo>
                <a:lnTo>
                  <a:pt x="416" y="159"/>
                </a:lnTo>
                <a:lnTo>
                  <a:pt x="412" y="179"/>
                </a:lnTo>
                <a:lnTo>
                  <a:pt x="405" y="192"/>
                </a:lnTo>
                <a:lnTo>
                  <a:pt x="395" y="198"/>
                </a:lnTo>
                <a:lnTo>
                  <a:pt x="383" y="194"/>
                </a:lnTo>
                <a:lnTo>
                  <a:pt x="375" y="183"/>
                </a:lnTo>
                <a:lnTo>
                  <a:pt x="370" y="166"/>
                </a:lnTo>
                <a:lnTo>
                  <a:pt x="366" y="144"/>
                </a:lnTo>
                <a:lnTo>
                  <a:pt x="363" y="120"/>
                </a:lnTo>
                <a:lnTo>
                  <a:pt x="358" y="94"/>
                </a:lnTo>
                <a:lnTo>
                  <a:pt x="351" y="68"/>
                </a:lnTo>
                <a:lnTo>
                  <a:pt x="340" y="43"/>
                </a:lnTo>
                <a:lnTo>
                  <a:pt x="324" y="20"/>
                </a:lnTo>
                <a:lnTo>
                  <a:pt x="303" y="2"/>
                </a:lnTo>
                <a:lnTo>
                  <a:pt x="287" y="0"/>
                </a:lnTo>
                <a:lnTo>
                  <a:pt x="274" y="0"/>
                </a:lnTo>
                <a:lnTo>
                  <a:pt x="262" y="0"/>
                </a:lnTo>
                <a:lnTo>
                  <a:pt x="251" y="0"/>
                </a:lnTo>
                <a:lnTo>
                  <a:pt x="240" y="0"/>
                </a:lnTo>
                <a:lnTo>
                  <a:pt x="228" y="0"/>
                </a:lnTo>
                <a:lnTo>
                  <a:pt x="215" y="0"/>
                </a:lnTo>
                <a:lnTo>
                  <a:pt x="200" y="0"/>
                </a:lnTo>
                <a:lnTo>
                  <a:pt x="182" y="0"/>
                </a:lnTo>
                <a:lnTo>
                  <a:pt x="162" y="0"/>
                </a:lnTo>
                <a:lnTo>
                  <a:pt x="139" y="2"/>
                </a:lnTo>
                <a:lnTo>
                  <a:pt x="120" y="3"/>
                </a:lnTo>
                <a:lnTo>
                  <a:pt x="103" y="4"/>
                </a:lnTo>
                <a:lnTo>
                  <a:pt x="89" y="5"/>
                </a:lnTo>
                <a:lnTo>
                  <a:pt x="77" y="6"/>
                </a:lnTo>
                <a:lnTo>
                  <a:pt x="65" y="9"/>
                </a:lnTo>
                <a:lnTo>
                  <a:pt x="54" y="13"/>
                </a:lnTo>
                <a:lnTo>
                  <a:pt x="43" y="21"/>
                </a:lnTo>
                <a:lnTo>
                  <a:pt x="31" y="31"/>
                </a:lnTo>
                <a:lnTo>
                  <a:pt x="19" y="44"/>
                </a:lnTo>
                <a:lnTo>
                  <a:pt x="19" y="45"/>
                </a:lnTo>
                <a:lnTo>
                  <a:pt x="9" y="57"/>
                </a:lnTo>
                <a:lnTo>
                  <a:pt x="2" y="67"/>
                </a:lnTo>
                <a:lnTo>
                  <a:pt x="0" y="77"/>
                </a:lnTo>
                <a:lnTo>
                  <a:pt x="0" y="86"/>
                </a:lnTo>
                <a:lnTo>
                  <a:pt x="0" y="96"/>
                </a:lnTo>
                <a:lnTo>
                  <a:pt x="0" y="106"/>
                </a:lnTo>
                <a:lnTo>
                  <a:pt x="0" y="118"/>
                </a:lnTo>
                <a:lnTo>
                  <a:pt x="0" y="131"/>
                </a:lnTo>
                <a:lnTo>
                  <a:pt x="0" y="147"/>
                </a:lnTo>
                <a:lnTo>
                  <a:pt x="0" y="165"/>
                </a:lnTo>
                <a:lnTo>
                  <a:pt x="0" y="166"/>
                </a:lnTo>
                <a:lnTo>
                  <a:pt x="0" y="176"/>
                </a:lnTo>
                <a:lnTo>
                  <a:pt x="0" y="185"/>
                </a:lnTo>
                <a:lnTo>
                  <a:pt x="0" y="191"/>
                </a:lnTo>
                <a:lnTo>
                  <a:pt x="1" y="197"/>
                </a:lnTo>
                <a:lnTo>
                  <a:pt x="1" y="202"/>
                </a:lnTo>
                <a:lnTo>
                  <a:pt x="2" y="207"/>
                </a:lnTo>
                <a:lnTo>
                  <a:pt x="3" y="213"/>
                </a:lnTo>
                <a:lnTo>
                  <a:pt x="5" y="220"/>
                </a:lnTo>
                <a:lnTo>
                  <a:pt x="7" y="229"/>
                </a:lnTo>
                <a:lnTo>
                  <a:pt x="8" y="239"/>
                </a:lnTo>
                <a:lnTo>
                  <a:pt x="9" y="240"/>
                </a:lnTo>
                <a:lnTo>
                  <a:pt x="9" y="247"/>
                </a:lnTo>
                <a:lnTo>
                  <a:pt x="10" y="254"/>
                </a:lnTo>
                <a:lnTo>
                  <a:pt x="10" y="259"/>
                </a:lnTo>
                <a:lnTo>
                  <a:pt x="10" y="263"/>
                </a:lnTo>
                <a:lnTo>
                  <a:pt x="10" y="268"/>
                </a:lnTo>
                <a:lnTo>
                  <a:pt x="10" y="271"/>
                </a:lnTo>
                <a:lnTo>
                  <a:pt x="11" y="276"/>
                </a:lnTo>
                <a:lnTo>
                  <a:pt x="12" y="280"/>
                </a:lnTo>
                <a:lnTo>
                  <a:pt x="15" y="286"/>
                </a:lnTo>
                <a:lnTo>
                  <a:pt x="18" y="293"/>
                </a:lnTo>
                <a:lnTo>
                  <a:pt x="19" y="293"/>
                </a:lnTo>
                <a:lnTo>
                  <a:pt x="24" y="302"/>
                </a:lnTo>
                <a:lnTo>
                  <a:pt x="29" y="309"/>
                </a:lnTo>
                <a:lnTo>
                  <a:pt x="34" y="314"/>
                </a:lnTo>
                <a:lnTo>
                  <a:pt x="38" y="318"/>
                </a:lnTo>
                <a:lnTo>
                  <a:pt x="43" y="322"/>
                </a:lnTo>
                <a:lnTo>
                  <a:pt x="48" y="325"/>
                </a:lnTo>
                <a:lnTo>
                  <a:pt x="53" y="328"/>
                </a:lnTo>
                <a:lnTo>
                  <a:pt x="60" y="333"/>
                </a:lnTo>
                <a:lnTo>
                  <a:pt x="67" y="339"/>
                </a:lnTo>
                <a:lnTo>
                  <a:pt x="76" y="347"/>
                </a:lnTo>
                <a:lnTo>
                  <a:pt x="77" y="347"/>
                </a:lnTo>
                <a:lnTo>
                  <a:pt x="89" y="358"/>
                </a:lnTo>
                <a:lnTo>
                  <a:pt x="98" y="368"/>
                </a:lnTo>
                <a:lnTo>
                  <a:pt x="105" y="377"/>
                </a:lnTo>
                <a:lnTo>
                  <a:pt x="111" y="385"/>
                </a:lnTo>
                <a:lnTo>
                  <a:pt x="117" y="392"/>
                </a:lnTo>
                <a:lnTo>
                  <a:pt x="122" y="398"/>
                </a:lnTo>
                <a:lnTo>
                  <a:pt x="129" y="404"/>
                </a:lnTo>
                <a:lnTo>
                  <a:pt x="137" y="409"/>
                </a:lnTo>
                <a:lnTo>
                  <a:pt x="149" y="415"/>
                </a:lnTo>
                <a:lnTo>
                  <a:pt x="163" y="422"/>
                </a:lnTo>
                <a:lnTo>
                  <a:pt x="164" y="422"/>
                </a:lnTo>
                <a:lnTo>
                  <a:pt x="195" y="433"/>
                </a:lnTo>
                <a:lnTo>
                  <a:pt x="221" y="442"/>
                </a:lnTo>
                <a:lnTo>
                  <a:pt x="243" y="447"/>
                </a:lnTo>
                <a:lnTo>
                  <a:pt x="262" y="450"/>
                </a:lnTo>
                <a:lnTo>
                  <a:pt x="280" y="451"/>
                </a:lnTo>
                <a:lnTo>
                  <a:pt x="298" y="449"/>
                </a:lnTo>
                <a:lnTo>
                  <a:pt x="318" y="446"/>
                </a:lnTo>
                <a:lnTo>
                  <a:pt x="341" y="441"/>
                </a:lnTo>
                <a:lnTo>
                  <a:pt x="370" y="435"/>
                </a:lnTo>
                <a:lnTo>
                  <a:pt x="405" y="429"/>
                </a:lnTo>
                <a:lnTo>
                  <a:pt x="424" y="425"/>
                </a:lnTo>
                <a:lnTo>
                  <a:pt x="439" y="421"/>
                </a:lnTo>
                <a:lnTo>
                  <a:pt x="451" y="418"/>
                </a:lnTo>
                <a:lnTo>
                  <a:pt x="461" y="415"/>
                </a:lnTo>
                <a:lnTo>
                  <a:pt x="470" y="411"/>
                </a:lnTo>
                <a:lnTo>
                  <a:pt x="479" y="406"/>
                </a:lnTo>
                <a:lnTo>
                  <a:pt x="488" y="401"/>
                </a:lnTo>
                <a:lnTo>
                  <a:pt x="499" y="394"/>
                </a:lnTo>
                <a:lnTo>
                  <a:pt x="513" y="385"/>
                </a:lnTo>
                <a:lnTo>
                  <a:pt x="529" y="375"/>
                </a:lnTo>
                <a:lnTo>
                  <a:pt x="530" y="375"/>
                </a:lnTo>
                <a:close/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bevel/>
            <a:headEnd/>
            <a:tailEnd/>
          </a:ln>
        </p:spPr>
        <p:txBody>
          <a:bodyPr wrap="none" lIns="83466" tIns="41733" rIns="83466" bIns="41733" anchor="ctr"/>
          <a:lstStyle/>
          <a:p>
            <a:endParaRPr lang="en-US"/>
          </a:p>
        </p:txBody>
      </p:sp>
      <p:sp>
        <p:nvSpPr>
          <p:cNvPr id="61452" name="Freeform 13"/>
          <p:cNvSpPr>
            <a:spLocks/>
          </p:cNvSpPr>
          <p:nvPr/>
        </p:nvSpPr>
        <p:spPr bwMode="auto">
          <a:xfrm>
            <a:off x="5743575" y="2816225"/>
            <a:ext cx="906463" cy="542925"/>
          </a:xfrm>
          <a:custGeom>
            <a:avLst/>
            <a:gdLst>
              <a:gd name="T0" fmla="*/ 2147483646 w 649"/>
              <a:gd name="T1" fmla="*/ 2147483646 h 357"/>
              <a:gd name="T2" fmla="*/ 2147483646 w 649"/>
              <a:gd name="T3" fmla="*/ 2147483646 h 357"/>
              <a:gd name="T4" fmla="*/ 2147483646 w 649"/>
              <a:gd name="T5" fmla="*/ 2147483646 h 357"/>
              <a:gd name="T6" fmla="*/ 2147483646 w 649"/>
              <a:gd name="T7" fmla="*/ 2147483646 h 357"/>
              <a:gd name="T8" fmla="*/ 2147483646 w 649"/>
              <a:gd name="T9" fmla="*/ 2147483646 h 357"/>
              <a:gd name="T10" fmla="*/ 2147483646 w 649"/>
              <a:gd name="T11" fmla="*/ 2147483646 h 357"/>
              <a:gd name="T12" fmla="*/ 2147483646 w 649"/>
              <a:gd name="T13" fmla="*/ 2147483646 h 357"/>
              <a:gd name="T14" fmla="*/ 2147483646 w 649"/>
              <a:gd name="T15" fmla="*/ 2147483646 h 357"/>
              <a:gd name="T16" fmla="*/ 2147483646 w 649"/>
              <a:gd name="T17" fmla="*/ 2147483646 h 357"/>
              <a:gd name="T18" fmla="*/ 2147483646 w 649"/>
              <a:gd name="T19" fmla="*/ 2147483646 h 357"/>
              <a:gd name="T20" fmla="*/ 0 w 649"/>
              <a:gd name="T21" fmla="*/ 2147483646 h 357"/>
              <a:gd name="T22" fmla="*/ 2147483646 w 649"/>
              <a:gd name="T23" fmla="*/ 2147483646 h 357"/>
              <a:gd name="T24" fmla="*/ 2147483646 w 649"/>
              <a:gd name="T25" fmla="*/ 2147483646 h 357"/>
              <a:gd name="T26" fmla="*/ 2147483646 w 649"/>
              <a:gd name="T27" fmla="*/ 2147483646 h 357"/>
              <a:gd name="T28" fmla="*/ 2147483646 w 649"/>
              <a:gd name="T29" fmla="*/ 2147483646 h 357"/>
              <a:gd name="T30" fmla="*/ 2147483646 w 649"/>
              <a:gd name="T31" fmla="*/ 2147483646 h 357"/>
              <a:gd name="T32" fmla="*/ 2147483646 w 649"/>
              <a:gd name="T33" fmla="*/ 2147483646 h 357"/>
              <a:gd name="T34" fmla="*/ 2147483646 w 649"/>
              <a:gd name="T35" fmla="*/ 2147483646 h 357"/>
              <a:gd name="T36" fmla="*/ 2147483646 w 649"/>
              <a:gd name="T37" fmla="*/ 2147483646 h 357"/>
              <a:gd name="T38" fmla="*/ 2147483646 w 649"/>
              <a:gd name="T39" fmla="*/ 2147483646 h 357"/>
              <a:gd name="T40" fmla="*/ 2147483646 w 649"/>
              <a:gd name="T41" fmla="*/ 2147483646 h 357"/>
              <a:gd name="T42" fmla="*/ 2147483646 w 649"/>
              <a:gd name="T43" fmla="*/ 2147483646 h 357"/>
              <a:gd name="T44" fmla="*/ 2147483646 w 649"/>
              <a:gd name="T45" fmla="*/ 2147483646 h 357"/>
              <a:gd name="T46" fmla="*/ 2147483646 w 649"/>
              <a:gd name="T47" fmla="*/ 2147483646 h 357"/>
              <a:gd name="T48" fmla="*/ 2147483646 w 649"/>
              <a:gd name="T49" fmla="*/ 2147483646 h 357"/>
              <a:gd name="T50" fmla="*/ 2147483646 w 649"/>
              <a:gd name="T51" fmla="*/ 2147483646 h 357"/>
              <a:gd name="T52" fmla="*/ 2147483646 w 649"/>
              <a:gd name="T53" fmla="*/ 2147483646 h 357"/>
              <a:gd name="T54" fmla="*/ 2147483646 w 649"/>
              <a:gd name="T55" fmla="*/ 2147483646 h 357"/>
              <a:gd name="T56" fmla="*/ 2147483646 w 649"/>
              <a:gd name="T57" fmla="*/ 0 h 357"/>
              <a:gd name="T58" fmla="*/ 2147483646 w 649"/>
              <a:gd name="T59" fmla="*/ 2147483646 h 357"/>
              <a:gd name="T60" fmla="*/ 2147483646 w 649"/>
              <a:gd name="T61" fmla="*/ 2147483646 h 357"/>
              <a:gd name="T62" fmla="*/ 2147483646 w 649"/>
              <a:gd name="T63" fmla="*/ 2147483646 h 357"/>
              <a:gd name="T64" fmla="*/ 2147483646 w 649"/>
              <a:gd name="T65" fmla="*/ 2147483646 h 357"/>
              <a:gd name="T66" fmla="*/ 2147483646 w 649"/>
              <a:gd name="T67" fmla="*/ 2147483646 h 357"/>
              <a:gd name="T68" fmla="*/ 2147483646 w 649"/>
              <a:gd name="T69" fmla="*/ 2147483646 h 357"/>
              <a:gd name="T70" fmla="*/ 2147483646 w 649"/>
              <a:gd name="T71" fmla="*/ 2147483646 h 357"/>
              <a:gd name="T72" fmla="*/ 2147483646 w 649"/>
              <a:gd name="T73" fmla="*/ 2147483646 h 357"/>
              <a:gd name="T74" fmla="*/ 2147483646 w 649"/>
              <a:gd name="T75" fmla="*/ 2147483646 h 357"/>
              <a:gd name="T76" fmla="*/ 2147483646 w 649"/>
              <a:gd name="T77" fmla="*/ 2147483646 h 357"/>
              <a:gd name="T78" fmla="*/ 2147483646 w 649"/>
              <a:gd name="T79" fmla="*/ 2147483646 h 357"/>
              <a:gd name="T80" fmla="*/ 2147483646 w 649"/>
              <a:gd name="T81" fmla="*/ 2147483646 h 357"/>
              <a:gd name="T82" fmla="*/ 2147483646 w 649"/>
              <a:gd name="T83" fmla="*/ 2147483646 h 357"/>
              <a:gd name="T84" fmla="*/ 2147483646 w 649"/>
              <a:gd name="T85" fmla="*/ 2147483646 h 357"/>
              <a:gd name="T86" fmla="*/ 2147483646 w 649"/>
              <a:gd name="T87" fmla="*/ 2147483646 h 357"/>
              <a:gd name="T88" fmla="*/ 2147483646 w 649"/>
              <a:gd name="T89" fmla="*/ 2147483646 h 357"/>
              <a:gd name="T90" fmla="*/ 2147483646 w 649"/>
              <a:gd name="T91" fmla="*/ 2147483646 h 357"/>
              <a:gd name="T92" fmla="*/ 2147483646 w 649"/>
              <a:gd name="T93" fmla="*/ 2147483646 h 357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649"/>
              <a:gd name="T142" fmla="*/ 0 h 357"/>
              <a:gd name="T143" fmla="*/ 649 w 649"/>
              <a:gd name="T144" fmla="*/ 357 h 357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649" h="357">
                <a:moveTo>
                  <a:pt x="423" y="310"/>
                </a:moveTo>
                <a:lnTo>
                  <a:pt x="410" y="309"/>
                </a:lnTo>
                <a:lnTo>
                  <a:pt x="400" y="311"/>
                </a:lnTo>
                <a:lnTo>
                  <a:pt x="392" y="314"/>
                </a:lnTo>
                <a:lnTo>
                  <a:pt x="385" y="318"/>
                </a:lnTo>
                <a:lnTo>
                  <a:pt x="379" y="323"/>
                </a:lnTo>
                <a:lnTo>
                  <a:pt x="373" y="328"/>
                </a:lnTo>
                <a:lnTo>
                  <a:pt x="367" y="333"/>
                </a:lnTo>
                <a:lnTo>
                  <a:pt x="358" y="337"/>
                </a:lnTo>
                <a:lnTo>
                  <a:pt x="348" y="339"/>
                </a:lnTo>
                <a:lnTo>
                  <a:pt x="336" y="341"/>
                </a:lnTo>
                <a:lnTo>
                  <a:pt x="318" y="340"/>
                </a:lnTo>
                <a:lnTo>
                  <a:pt x="305" y="340"/>
                </a:lnTo>
                <a:lnTo>
                  <a:pt x="293" y="339"/>
                </a:lnTo>
                <a:lnTo>
                  <a:pt x="284" y="337"/>
                </a:lnTo>
                <a:lnTo>
                  <a:pt x="276" y="334"/>
                </a:lnTo>
                <a:lnTo>
                  <a:pt x="267" y="330"/>
                </a:lnTo>
                <a:lnTo>
                  <a:pt x="258" y="326"/>
                </a:lnTo>
                <a:lnTo>
                  <a:pt x="248" y="320"/>
                </a:lnTo>
                <a:lnTo>
                  <a:pt x="236" y="312"/>
                </a:lnTo>
                <a:lnTo>
                  <a:pt x="222" y="304"/>
                </a:lnTo>
                <a:lnTo>
                  <a:pt x="180" y="278"/>
                </a:lnTo>
                <a:lnTo>
                  <a:pt x="141" y="254"/>
                </a:lnTo>
                <a:lnTo>
                  <a:pt x="106" y="230"/>
                </a:lnTo>
                <a:lnTo>
                  <a:pt x="74" y="208"/>
                </a:lnTo>
                <a:lnTo>
                  <a:pt x="47" y="186"/>
                </a:lnTo>
                <a:lnTo>
                  <a:pt x="25" y="165"/>
                </a:lnTo>
                <a:lnTo>
                  <a:pt x="9" y="146"/>
                </a:lnTo>
                <a:lnTo>
                  <a:pt x="0" y="127"/>
                </a:lnTo>
                <a:lnTo>
                  <a:pt x="0" y="110"/>
                </a:lnTo>
                <a:lnTo>
                  <a:pt x="0" y="94"/>
                </a:lnTo>
                <a:lnTo>
                  <a:pt x="6" y="86"/>
                </a:lnTo>
                <a:lnTo>
                  <a:pt x="16" y="84"/>
                </a:lnTo>
                <a:lnTo>
                  <a:pt x="29" y="86"/>
                </a:lnTo>
                <a:lnTo>
                  <a:pt x="45" y="92"/>
                </a:lnTo>
                <a:lnTo>
                  <a:pt x="64" y="100"/>
                </a:lnTo>
                <a:lnTo>
                  <a:pt x="86" y="109"/>
                </a:lnTo>
                <a:lnTo>
                  <a:pt x="110" y="119"/>
                </a:lnTo>
                <a:lnTo>
                  <a:pt x="137" y="128"/>
                </a:lnTo>
                <a:lnTo>
                  <a:pt x="167" y="135"/>
                </a:lnTo>
                <a:lnTo>
                  <a:pt x="199" y="140"/>
                </a:lnTo>
                <a:lnTo>
                  <a:pt x="200" y="140"/>
                </a:lnTo>
                <a:lnTo>
                  <a:pt x="216" y="140"/>
                </a:lnTo>
                <a:lnTo>
                  <a:pt x="229" y="141"/>
                </a:lnTo>
                <a:lnTo>
                  <a:pt x="239" y="141"/>
                </a:lnTo>
                <a:lnTo>
                  <a:pt x="248" y="141"/>
                </a:lnTo>
                <a:lnTo>
                  <a:pt x="256" y="140"/>
                </a:lnTo>
                <a:lnTo>
                  <a:pt x="264" y="139"/>
                </a:lnTo>
                <a:lnTo>
                  <a:pt x="273" y="138"/>
                </a:lnTo>
                <a:lnTo>
                  <a:pt x="283" y="135"/>
                </a:lnTo>
                <a:lnTo>
                  <a:pt x="296" y="132"/>
                </a:lnTo>
                <a:lnTo>
                  <a:pt x="312" y="129"/>
                </a:lnTo>
                <a:lnTo>
                  <a:pt x="313" y="129"/>
                </a:lnTo>
                <a:lnTo>
                  <a:pt x="326" y="125"/>
                </a:lnTo>
                <a:lnTo>
                  <a:pt x="337" y="122"/>
                </a:lnTo>
                <a:lnTo>
                  <a:pt x="346" y="119"/>
                </a:lnTo>
                <a:lnTo>
                  <a:pt x="353" y="117"/>
                </a:lnTo>
                <a:lnTo>
                  <a:pt x="359" y="114"/>
                </a:lnTo>
                <a:lnTo>
                  <a:pt x="365" y="112"/>
                </a:lnTo>
                <a:lnTo>
                  <a:pt x="372" y="108"/>
                </a:lnTo>
                <a:lnTo>
                  <a:pt x="381" y="104"/>
                </a:lnTo>
                <a:lnTo>
                  <a:pt x="391" y="99"/>
                </a:lnTo>
                <a:lnTo>
                  <a:pt x="405" y="94"/>
                </a:lnTo>
                <a:lnTo>
                  <a:pt x="420" y="86"/>
                </a:lnTo>
                <a:lnTo>
                  <a:pt x="432" y="81"/>
                </a:lnTo>
                <a:lnTo>
                  <a:pt x="442" y="76"/>
                </a:lnTo>
                <a:lnTo>
                  <a:pt x="450" y="73"/>
                </a:lnTo>
                <a:lnTo>
                  <a:pt x="458" y="69"/>
                </a:lnTo>
                <a:lnTo>
                  <a:pt x="465" y="66"/>
                </a:lnTo>
                <a:lnTo>
                  <a:pt x="473" y="61"/>
                </a:lnTo>
                <a:lnTo>
                  <a:pt x="482" y="56"/>
                </a:lnTo>
                <a:lnTo>
                  <a:pt x="494" y="49"/>
                </a:lnTo>
                <a:lnTo>
                  <a:pt x="509" y="41"/>
                </a:lnTo>
                <a:lnTo>
                  <a:pt x="517" y="34"/>
                </a:lnTo>
                <a:lnTo>
                  <a:pt x="525" y="28"/>
                </a:lnTo>
                <a:lnTo>
                  <a:pt x="531" y="21"/>
                </a:lnTo>
                <a:lnTo>
                  <a:pt x="536" y="15"/>
                </a:lnTo>
                <a:lnTo>
                  <a:pt x="540" y="10"/>
                </a:lnTo>
                <a:lnTo>
                  <a:pt x="545" y="5"/>
                </a:lnTo>
                <a:lnTo>
                  <a:pt x="549" y="2"/>
                </a:lnTo>
                <a:lnTo>
                  <a:pt x="553" y="0"/>
                </a:lnTo>
                <a:lnTo>
                  <a:pt x="558" y="0"/>
                </a:lnTo>
                <a:lnTo>
                  <a:pt x="565" y="0"/>
                </a:lnTo>
                <a:lnTo>
                  <a:pt x="584" y="8"/>
                </a:lnTo>
                <a:lnTo>
                  <a:pt x="600" y="20"/>
                </a:lnTo>
                <a:lnTo>
                  <a:pt x="614" y="36"/>
                </a:lnTo>
                <a:lnTo>
                  <a:pt x="625" y="54"/>
                </a:lnTo>
                <a:lnTo>
                  <a:pt x="633" y="76"/>
                </a:lnTo>
                <a:lnTo>
                  <a:pt x="638" y="99"/>
                </a:lnTo>
                <a:lnTo>
                  <a:pt x="641" y="125"/>
                </a:lnTo>
                <a:lnTo>
                  <a:pt x="641" y="154"/>
                </a:lnTo>
                <a:lnTo>
                  <a:pt x="638" y="183"/>
                </a:lnTo>
                <a:lnTo>
                  <a:pt x="633" y="214"/>
                </a:lnTo>
                <a:lnTo>
                  <a:pt x="633" y="215"/>
                </a:lnTo>
                <a:lnTo>
                  <a:pt x="629" y="223"/>
                </a:lnTo>
                <a:lnTo>
                  <a:pt x="624" y="230"/>
                </a:lnTo>
                <a:lnTo>
                  <a:pt x="618" y="235"/>
                </a:lnTo>
                <a:lnTo>
                  <a:pt x="611" y="239"/>
                </a:lnTo>
                <a:lnTo>
                  <a:pt x="605" y="243"/>
                </a:lnTo>
                <a:lnTo>
                  <a:pt x="598" y="246"/>
                </a:lnTo>
                <a:lnTo>
                  <a:pt x="592" y="250"/>
                </a:lnTo>
                <a:lnTo>
                  <a:pt x="587" y="254"/>
                </a:lnTo>
                <a:lnTo>
                  <a:pt x="584" y="260"/>
                </a:lnTo>
                <a:lnTo>
                  <a:pt x="583" y="268"/>
                </a:lnTo>
                <a:lnTo>
                  <a:pt x="583" y="269"/>
                </a:lnTo>
                <a:lnTo>
                  <a:pt x="584" y="281"/>
                </a:lnTo>
                <a:lnTo>
                  <a:pt x="590" y="291"/>
                </a:lnTo>
                <a:lnTo>
                  <a:pt x="598" y="300"/>
                </a:lnTo>
                <a:lnTo>
                  <a:pt x="608" y="309"/>
                </a:lnTo>
                <a:lnTo>
                  <a:pt x="619" y="316"/>
                </a:lnTo>
                <a:lnTo>
                  <a:pt x="629" y="323"/>
                </a:lnTo>
                <a:lnTo>
                  <a:pt x="638" y="330"/>
                </a:lnTo>
                <a:lnTo>
                  <a:pt x="645" y="336"/>
                </a:lnTo>
                <a:lnTo>
                  <a:pt x="649" y="343"/>
                </a:lnTo>
                <a:lnTo>
                  <a:pt x="649" y="350"/>
                </a:lnTo>
                <a:lnTo>
                  <a:pt x="643" y="357"/>
                </a:lnTo>
                <a:lnTo>
                  <a:pt x="636" y="363"/>
                </a:lnTo>
                <a:lnTo>
                  <a:pt x="627" y="367"/>
                </a:lnTo>
                <a:lnTo>
                  <a:pt x="615" y="369"/>
                </a:lnTo>
                <a:lnTo>
                  <a:pt x="603" y="370"/>
                </a:lnTo>
                <a:lnTo>
                  <a:pt x="588" y="369"/>
                </a:lnTo>
                <a:lnTo>
                  <a:pt x="572" y="367"/>
                </a:lnTo>
                <a:lnTo>
                  <a:pt x="554" y="364"/>
                </a:lnTo>
                <a:lnTo>
                  <a:pt x="535" y="361"/>
                </a:lnTo>
                <a:lnTo>
                  <a:pt x="515" y="357"/>
                </a:lnTo>
                <a:lnTo>
                  <a:pt x="500" y="352"/>
                </a:lnTo>
                <a:lnTo>
                  <a:pt x="489" y="347"/>
                </a:lnTo>
                <a:lnTo>
                  <a:pt x="481" y="342"/>
                </a:lnTo>
                <a:lnTo>
                  <a:pt x="474" y="336"/>
                </a:lnTo>
                <a:lnTo>
                  <a:pt x="468" y="330"/>
                </a:lnTo>
                <a:lnTo>
                  <a:pt x="462" y="324"/>
                </a:lnTo>
                <a:lnTo>
                  <a:pt x="455" y="319"/>
                </a:lnTo>
                <a:lnTo>
                  <a:pt x="447" y="314"/>
                </a:lnTo>
                <a:lnTo>
                  <a:pt x="436" y="311"/>
                </a:lnTo>
                <a:lnTo>
                  <a:pt x="423" y="310"/>
                </a:lnTo>
                <a:close/>
              </a:path>
            </a:pathLst>
          </a:custGeom>
          <a:solidFill>
            <a:srgbClr val="FF00FF"/>
          </a:solidFill>
          <a:ln w="0">
            <a:solidFill>
              <a:srgbClr val="000000"/>
            </a:solidFill>
            <a:bevel/>
            <a:headEnd/>
            <a:tailEnd/>
          </a:ln>
        </p:spPr>
        <p:txBody>
          <a:bodyPr wrap="none" lIns="83466" tIns="41733" rIns="83466" bIns="41733" anchor="ctr"/>
          <a:lstStyle/>
          <a:p>
            <a:endParaRPr lang="en-US"/>
          </a:p>
        </p:txBody>
      </p:sp>
      <p:sp>
        <p:nvSpPr>
          <p:cNvPr id="61453" name="Line 14"/>
          <p:cNvSpPr>
            <a:spLocks noChangeShapeType="1"/>
          </p:cNvSpPr>
          <p:nvPr/>
        </p:nvSpPr>
        <p:spPr bwMode="auto">
          <a:xfrm>
            <a:off x="2392363" y="3873500"/>
            <a:ext cx="241300" cy="674688"/>
          </a:xfrm>
          <a:prstGeom prst="line">
            <a:avLst/>
          </a:prstGeom>
          <a:noFill/>
          <a:ln w="76200">
            <a:solidFill>
              <a:srgbClr val="FFFFFF"/>
            </a:solidFill>
            <a:round/>
            <a:headEnd/>
            <a:tailEnd type="stealth" w="lg" len="lg"/>
          </a:ln>
        </p:spPr>
        <p:txBody>
          <a:bodyPr wrap="none" lIns="83466" tIns="41733" rIns="83466" bIns="41733" anchor="ctr"/>
          <a:lstStyle/>
          <a:p>
            <a:endParaRPr lang="en-US"/>
          </a:p>
        </p:txBody>
      </p:sp>
      <p:sp>
        <p:nvSpPr>
          <p:cNvPr id="61454" name="Line 15"/>
          <p:cNvSpPr>
            <a:spLocks noChangeShapeType="1"/>
          </p:cNvSpPr>
          <p:nvPr/>
        </p:nvSpPr>
        <p:spPr bwMode="auto">
          <a:xfrm>
            <a:off x="3975100" y="5245100"/>
            <a:ext cx="1666875" cy="0"/>
          </a:xfrm>
          <a:prstGeom prst="line">
            <a:avLst/>
          </a:prstGeom>
          <a:noFill/>
          <a:ln w="76200">
            <a:solidFill>
              <a:srgbClr val="FFFFFF"/>
            </a:solidFill>
            <a:round/>
            <a:headEnd/>
            <a:tailEnd type="stealth" w="lg" len="lg"/>
          </a:ln>
        </p:spPr>
        <p:txBody>
          <a:bodyPr wrap="none" lIns="83466" tIns="41733" rIns="83466" bIns="41733" anchor="ctr"/>
          <a:lstStyle/>
          <a:p>
            <a:endParaRPr lang="en-US"/>
          </a:p>
        </p:txBody>
      </p:sp>
      <p:sp>
        <p:nvSpPr>
          <p:cNvPr id="61455" name="Line 16"/>
          <p:cNvSpPr>
            <a:spLocks noChangeShapeType="1"/>
          </p:cNvSpPr>
          <p:nvPr/>
        </p:nvSpPr>
        <p:spPr bwMode="auto">
          <a:xfrm>
            <a:off x="5472113" y="4213225"/>
            <a:ext cx="496887" cy="176213"/>
          </a:xfrm>
          <a:prstGeom prst="line">
            <a:avLst/>
          </a:prstGeom>
          <a:noFill/>
          <a:ln w="76200">
            <a:solidFill>
              <a:srgbClr val="FFFFFF"/>
            </a:solidFill>
            <a:round/>
            <a:headEnd/>
            <a:tailEnd type="stealth" w="lg" len="lg"/>
          </a:ln>
        </p:spPr>
        <p:txBody>
          <a:bodyPr wrap="none" lIns="83466" tIns="41733" rIns="83466" bIns="41733" anchor="ctr"/>
          <a:lstStyle/>
          <a:p>
            <a:endParaRPr lang="en-US"/>
          </a:p>
        </p:txBody>
      </p:sp>
      <p:sp>
        <p:nvSpPr>
          <p:cNvPr id="61456" name="Line 17"/>
          <p:cNvSpPr>
            <a:spLocks noChangeShapeType="1"/>
          </p:cNvSpPr>
          <p:nvPr/>
        </p:nvSpPr>
        <p:spPr bwMode="auto">
          <a:xfrm flipH="1" flipV="1">
            <a:off x="6327775" y="3402013"/>
            <a:ext cx="84138" cy="514350"/>
          </a:xfrm>
          <a:prstGeom prst="line">
            <a:avLst/>
          </a:prstGeom>
          <a:noFill/>
          <a:ln w="76200">
            <a:solidFill>
              <a:srgbClr val="FFFFFF"/>
            </a:solidFill>
            <a:round/>
            <a:headEnd/>
            <a:tailEnd type="stealth" w="lg" len="lg"/>
          </a:ln>
        </p:spPr>
        <p:txBody>
          <a:bodyPr wrap="none" lIns="83466" tIns="41733" rIns="83466" bIns="41733" anchor="ctr"/>
          <a:lstStyle/>
          <a:p>
            <a:endParaRPr lang="en-US"/>
          </a:p>
        </p:txBody>
      </p:sp>
      <p:sp>
        <p:nvSpPr>
          <p:cNvPr id="61457" name="Freeform 18"/>
          <p:cNvSpPr>
            <a:spLocks/>
          </p:cNvSpPr>
          <p:nvPr/>
        </p:nvSpPr>
        <p:spPr bwMode="auto">
          <a:xfrm rot="-2640000">
            <a:off x="7177088" y="2833688"/>
            <a:ext cx="160337" cy="363537"/>
          </a:xfrm>
          <a:custGeom>
            <a:avLst/>
            <a:gdLst>
              <a:gd name="T0" fmla="*/ 2147483646 w 114"/>
              <a:gd name="T1" fmla="*/ 2147483646 h 238"/>
              <a:gd name="T2" fmla="*/ 2147483646 w 114"/>
              <a:gd name="T3" fmla="*/ 0 h 238"/>
              <a:gd name="T4" fmla="*/ 2147483646 w 114"/>
              <a:gd name="T5" fmla="*/ 2147483646 h 238"/>
              <a:gd name="T6" fmla="*/ 0 w 114"/>
              <a:gd name="T7" fmla="*/ 2147483646 h 238"/>
              <a:gd name="T8" fmla="*/ 2147483646 w 114"/>
              <a:gd name="T9" fmla="*/ 2147483646 h 238"/>
              <a:gd name="T10" fmla="*/ 2147483646 w 114"/>
              <a:gd name="T11" fmla="*/ 2147483646 h 238"/>
              <a:gd name="T12" fmla="*/ 2147483646 w 114"/>
              <a:gd name="T13" fmla="*/ 2147483646 h 238"/>
              <a:gd name="T14" fmla="*/ 2147483646 w 114"/>
              <a:gd name="T15" fmla="*/ 2147483646 h 23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14"/>
              <a:gd name="T25" fmla="*/ 0 h 238"/>
              <a:gd name="T26" fmla="*/ 114 w 114"/>
              <a:gd name="T27" fmla="*/ 238 h 23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14" h="238">
                <a:moveTo>
                  <a:pt x="94" y="13"/>
                </a:moveTo>
                <a:lnTo>
                  <a:pt x="52" y="0"/>
                </a:lnTo>
                <a:lnTo>
                  <a:pt x="6" y="24"/>
                </a:lnTo>
                <a:lnTo>
                  <a:pt x="0" y="67"/>
                </a:lnTo>
                <a:lnTo>
                  <a:pt x="3" y="112"/>
                </a:lnTo>
                <a:lnTo>
                  <a:pt x="55" y="233"/>
                </a:lnTo>
                <a:lnTo>
                  <a:pt x="78" y="238"/>
                </a:lnTo>
                <a:lnTo>
                  <a:pt x="114" y="55"/>
                </a:lnTo>
                <a:lnTo>
                  <a:pt x="94" y="13"/>
                </a:lnTo>
                <a:close/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bevel/>
            <a:headEnd/>
            <a:tailEnd/>
          </a:ln>
        </p:spPr>
        <p:txBody>
          <a:bodyPr wrap="none" lIns="83466" tIns="41733" rIns="83466" bIns="41733" anchor="ctr"/>
          <a:lstStyle/>
          <a:p>
            <a:endParaRPr lang="en-US"/>
          </a:p>
        </p:txBody>
      </p:sp>
      <p:sp>
        <p:nvSpPr>
          <p:cNvPr id="61458" name="Text Box 19"/>
          <p:cNvSpPr txBox="1">
            <a:spLocks noChangeArrowheads="1"/>
          </p:cNvSpPr>
          <p:nvPr/>
        </p:nvSpPr>
        <p:spPr bwMode="auto">
          <a:xfrm>
            <a:off x="1930400" y="3319463"/>
            <a:ext cx="404813" cy="28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1" hangingPunct="1"/>
            <a:r>
              <a:rPr lang="en" altLang="en-US" sz="1600">
                <a:solidFill>
                  <a:srgbClr val="000000"/>
                </a:solidFill>
              </a:rPr>
              <a:t>IIa</a:t>
            </a:r>
          </a:p>
        </p:txBody>
      </p:sp>
      <p:sp>
        <p:nvSpPr>
          <p:cNvPr id="61459" name="Text Box 20"/>
          <p:cNvSpPr txBox="1">
            <a:spLocks noChangeArrowheads="1"/>
          </p:cNvSpPr>
          <p:nvPr/>
        </p:nvSpPr>
        <p:spPr bwMode="auto">
          <a:xfrm>
            <a:off x="966788" y="5954713"/>
            <a:ext cx="508000" cy="28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1" hangingPunct="1"/>
            <a:endParaRPr lang="en-US" altLang="en-US" sz="1600">
              <a:solidFill>
                <a:srgbClr val="000000"/>
              </a:solidFill>
            </a:endParaRPr>
          </a:p>
        </p:txBody>
      </p:sp>
      <p:sp>
        <p:nvSpPr>
          <p:cNvPr id="61460" name="Text Box 21"/>
          <p:cNvSpPr txBox="1">
            <a:spLocks noChangeArrowheads="1"/>
          </p:cNvSpPr>
          <p:nvPr/>
        </p:nvSpPr>
        <p:spPr bwMode="auto">
          <a:xfrm>
            <a:off x="2617788" y="5011738"/>
            <a:ext cx="404812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1" hangingPunct="1"/>
            <a:r>
              <a:rPr lang="en" altLang="en-US" sz="1600">
                <a:solidFill>
                  <a:srgbClr val="000000"/>
                </a:solidFill>
              </a:rPr>
              <a:t>IIa</a:t>
            </a:r>
          </a:p>
        </p:txBody>
      </p:sp>
      <p:sp>
        <p:nvSpPr>
          <p:cNvPr id="61461" name="Text Box 22"/>
          <p:cNvSpPr txBox="1">
            <a:spLocks noChangeArrowheads="1"/>
          </p:cNvSpPr>
          <p:nvPr/>
        </p:nvSpPr>
        <p:spPr bwMode="auto">
          <a:xfrm>
            <a:off x="6503988" y="5029200"/>
            <a:ext cx="404812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1" hangingPunct="1"/>
            <a:r>
              <a:rPr lang="en" altLang="en-US" sz="1600">
                <a:solidFill>
                  <a:srgbClr val="000000"/>
                </a:solidFill>
              </a:rPr>
              <a:t>IIa</a:t>
            </a:r>
          </a:p>
        </p:txBody>
      </p:sp>
      <p:sp>
        <p:nvSpPr>
          <p:cNvPr id="61462" name="Text Box 23"/>
          <p:cNvSpPr txBox="1">
            <a:spLocks noChangeArrowheads="1"/>
          </p:cNvSpPr>
          <p:nvPr/>
        </p:nvSpPr>
        <p:spPr bwMode="auto">
          <a:xfrm>
            <a:off x="4921250" y="5954713"/>
            <a:ext cx="508000" cy="28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1" hangingPunct="1"/>
            <a:endParaRPr lang="en-US" altLang="en-US" sz="1600">
              <a:solidFill>
                <a:srgbClr val="000000"/>
              </a:solidFill>
            </a:endParaRPr>
          </a:p>
        </p:txBody>
      </p:sp>
      <p:sp>
        <p:nvSpPr>
          <p:cNvPr id="61463" name="Text Box 24"/>
          <p:cNvSpPr txBox="1">
            <a:spLocks noChangeArrowheads="1"/>
          </p:cNvSpPr>
          <p:nvPr/>
        </p:nvSpPr>
        <p:spPr bwMode="auto">
          <a:xfrm>
            <a:off x="4697413" y="3943350"/>
            <a:ext cx="4064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1" hangingPunct="1"/>
            <a:r>
              <a:rPr lang="en" altLang="en-US" sz="1600">
                <a:solidFill>
                  <a:srgbClr val="FFFFFF"/>
                </a:solidFill>
              </a:rPr>
              <a:t>PC</a:t>
            </a:r>
          </a:p>
        </p:txBody>
      </p:sp>
      <p:sp>
        <p:nvSpPr>
          <p:cNvPr id="61464" name="Text Box 25"/>
          <p:cNvSpPr txBox="1">
            <a:spLocks noChangeArrowheads="1"/>
          </p:cNvSpPr>
          <p:nvPr/>
        </p:nvSpPr>
        <p:spPr bwMode="auto">
          <a:xfrm>
            <a:off x="6451600" y="4352925"/>
            <a:ext cx="4064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1" hangingPunct="1"/>
            <a:r>
              <a:rPr lang="en" altLang="en-US" sz="1600">
                <a:solidFill>
                  <a:srgbClr val="FFFFFF"/>
                </a:solidFill>
              </a:rPr>
              <a:t>PC</a:t>
            </a:r>
          </a:p>
        </p:txBody>
      </p:sp>
      <p:sp>
        <p:nvSpPr>
          <p:cNvPr id="61465" name="Text Box 26"/>
          <p:cNvSpPr txBox="1">
            <a:spLocks noChangeArrowheads="1"/>
          </p:cNvSpPr>
          <p:nvPr/>
        </p:nvSpPr>
        <p:spPr bwMode="auto">
          <a:xfrm>
            <a:off x="5768975" y="2581275"/>
            <a:ext cx="774700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1" hangingPunct="1"/>
            <a:r>
              <a:rPr lang="en" altLang="en-US">
                <a:solidFill>
                  <a:srgbClr val="FFFFFF"/>
                </a:solidFill>
              </a:rPr>
              <a:t>APC</a:t>
            </a:r>
          </a:p>
        </p:txBody>
      </p:sp>
      <p:sp>
        <p:nvSpPr>
          <p:cNvPr id="61466" name="Text Box 27"/>
          <p:cNvSpPr txBox="1">
            <a:spLocks noChangeArrowheads="1"/>
          </p:cNvSpPr>
          <p:nvPr/>
        </p:nvSpPr>
        <p:spPr bwMode="auto">
          <a:xfrm>
            <a:off x="6130925" y="3013075"/>
            <a:ext cx="428625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1" hangingPunct="1"/>
            <a:r>
              <a:rPr lang="en" altLang="en-US" sz="1600">
                <a:solidFill>
                  <a:srgbClr val="FFFFFF"/>
                </a:solidFill>
              </a:rPr>
              <a:t>PS</a:t>
            </a:r>
          </a:p>
        </p:txBody>
      </p:sp>
      <p:sp>
        <p:nvSpPr>
          <p:cNvPr id="61467" name="Text Box 28"/>
          <p:cNvSpPr txBox="1">
            <a:spLocks noChangeArrowheads="1"/>
          </p:cNvSpPr>
          <p:nvPr/>
        </p:nvSpPr>
        <p:spPr bwMode="auto">
          <a:xfrm>
            <a:off x="6778625" y="2751138"/>
            <a:ext cx="269875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1" hangingPunct="1"/>
            <a:r>
              <a:rPr lang="en" altLang="en-US" sz="3000">
                <a:solidFill>
                  <a:srgbClr val="FFFFFF"/>
                </a:solidFill>
              </a:rPr>
              <a:t>+</a:t>
            </a:r>
          </a:p>
        </p:txBody>
      </p:sp>
      <p:sp>
        <p:nvSpPr>
          <p:cNvPr id="57372" name="Text Box 29"/>
          <p:cNvSpPr txBox="1">
            <a:spLocks noChangeArrowheads="1"/>
          </p:cNvSpPr>
          <p:nvPr/>
        </p:nvSpPr>
        <p:spPr bwMode="auto">
          <a:xfrm>
            <a:off x="4765675" y="1736725"/>
            <a:ext cx="561975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1" hangingPunct="1"/>
            <a:r>
              <a:rPr lang="en" altLang="en-US" sz="3000">
                <a:solidFill>
                  <a:srgbClr val="FF0000"/>
                </a:solidFill>
              </a:rPr>
              <a:t>Va</a:t>
            </a:r>
            <a:endParaRPr lang="en" altLang="en-US" sz="3000" dirty="0">
              <a:solidFill>
                <a:srgbClr val="FF0000"/>
              </a:solidFill>
            </a:endParaRPr>
          </a:p>
        </p:txBody>
      </p:sp>
      <p:sp>
        <p:nvSpPr>
          <p:cNvPr id="57373" name="Text Box 30"/>
          <p:cNvSpPr txBox="1">
            <a:spLocks noChangeArrowheads="1"/>
          </p:cNvSpPr>
          <p:nvPr/>
        </p:nvSpPr>
        <p:spPr bwMode="auto">
          <a:xfrm>
            <a:off x="5213350" y="1236663"/>
            <a:ext cx="496888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defRPr/>
            </a:pPr>
            <a:r>
              <a:rPr lang="en-US" altLang="en-US" sz="3000" dirty="0">
                <a:solidFill>
                  <a:srgbClr val="FF8080"/>
                </a:solidFill>
              </a:rPr>
              <a:t>Vi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endParaRPr lang="en" sz="3000" i="1" dirty="0">
              <a:solidFill>
                <a:schemeClr val="accent1"/>
              </a:solidFill>
              <a:effectLst>
                <a:outerShdw blurRad="38100" dist="38100" dir="2700000" algn="tl">
                  <a:srgbClr val="C0C0C0"/>
                </a:outerShdw>
              </a:effectLst>
              <a:cs typeface="+mn-cs"/>
            </a:endParaRPr>
          </a:p>
        </p:txBody>
      </p:sp>
      <p:sp>
        <p:nvSpPr>
          <p:cNvPr id="61470" name="Freeform 31"/>
          <p:cNvSpPr>
            <a:spLocks/>
          </p:cNvSpPr>
          <p:nvPr/>
        </p:nvSpPr>
        <p:spPr bwMode="auto">
          <a:xfrm rot="8340000">
            <a:off x="5370513" y="1754188"/>
            <a:ext cx="417512" cy="411162"/>
          </a:xfrm>
          <a:custGeom>
            <a:avLst/>
            <a:gdLst>
              <a:gd name="T0" fmla="*/ 2147483646 w 416"/>
              <a:gd name="T1" fmla="*/ 2147483646 h 344"/>
              <a:gd name="T2" fmla="*/ 2147483646 w 416"/>
              <a:gd name="T3" fmla="*/ 2147483646 h 344"/>
              <a:gd name="T4" fmla="*/ 2147483646 w 416"/>
              <a:gd name="T5" fmla="*/ 2147483646 h 344"/>
              <a:gd name="T6" fmla="*/ 2147483646 w 416"/>
              <a:gd name="T7" fmla="*/ 2147483646 h 344"/>
              <a:gd name="T8" fmla="*/ 2147483646 w 416"/>
              <a:gd name="T9" fmla="*/ 2147483646 h 344"/>
              <a:gd name="T10" fmla="*/ 2147483646 w 416"/>
              <a:gd name="T11" fmla="*/ 2147483646 h 344"/>
              <a:gd name="T12" fmla="*/ 2147483646 w 416"/>
              <a:gd name="T13" fmla="*/ 2147483646 h 344"/>
              <a:gd name="T14" fmla="*/ 2147483646 w 416"/>
              <a:gd name="T15" fmla="*/ 2147483646 h 344"/>
              <a:gd name="T16" fmla="*/ 2147483646 w 416"/>
              <a:gd name="T17" fmla="*/ 2147483646 h 344"/>
              <a:gd name="T18" fmla="*/ 2147483646 w 416"/>
              <a:gd name="T19" fmla="*/ 2147483646 h 344"/>
              <a:gd name="T20" fmla="*/ 2147483646 w 416"/>
              <a:gd name="T21" fmla="*/ 2147483646 h 344"/>
              <a:gd name="T22" fmla="*/ 2147483646 w 416"/>
              <a:gd name="T23" fmla="*/ 2147483646 h 344"/>
              <a:gd name="T24" fmla="*/ 2147483646 w 416"/>
              <a:gd name="T25" fmla="*/ 2147483646 h 344"/>
              <a:gd name="T26" fmla="*/ 2147483646 w 416"/>
              <a:gd name="T27" fmla="*/ 2147483646 h 344"/>
              <a:gd name="T28" fmla="*/ 2147483646 w 416"/>
              <a:gd name="T29" fmla="*/ 2147483646 h 344"/>
              <a:gd name="T30" fmla="*/ 2147483646 w 416"/>
              <a:gd name="T31" fmla="*/ 2147483646 h 344"/>
              <a:gd name="T32" fmla="*/ 2147483646 w 416"/>
              <a:gd name="T33" fmla="*/ 2147483646 h 344"/>
              <a:gd name="T34" fmla="*/ 2147483646 w 416"/>
              <a:gd name="T35" fmla="*/ 2147483646 h 344"/>
              <a:gd name="T36" fmla="*/ 2147483646 w 416"/>
              <a:gd name="T37" fmla="*/ 2147483646 h 344"/>
              <a:gd name="T38" fmla="*/ 2147483646 w 416"/>
              <a:gd name="T39" fmla="*/ 2147483646 h 344"/>
              <a:gd name="T40" fmla="*/ 2147483646 w 416"/>
              <a:gd name="T41" fmla="*/ 2147483646 h 344"/>
              <a:gd name="T42" fmla="*/ 0 w 416"/>
              <a:gd name="T43" fmla="*/ 2147483646 h 344"/>
              <a:gd name="T44" fmla="*/ 2147483646 w 416"/>
              <a:gd name="T45" fmla="*/ 2147483646 h 344"/>
              <a:gd name="T46" fmla="*/ 2147483646 w 416"/>
              <a:gd name="T47" fmla="*/ 2147483646 h 344"/>
              <a:gd name="T48" fmla="*/ 2147483646 w 416"/>
              <a:gd name="T49" fmla="*/ 2147483646 h 344"/>
              <a:gd name="T50" fmla="*/ 2147483646 w 416"/>
              <a:gd name="T51" fmla="*/ 2147483646 h 344"/>
              <a:gd name="T52" fmla="*/ 2147483646 w 416"/>
              <a:gd name="T53" fmla="*/ 2147483646 h 344"/>
              <a:gd name="T54" fmla="*/ 2147483646 w 416"/>
              <a:gd name="T55" fmla="*/ 2147483646 h 344"/>
              <a:gd name="T56" fmla="*/ 2147483646 w 416"/>
              <a:gd name="T57" fmla="*/ 2147483646 h 344"/>
              <a:gd name="T58" fmla="*/ 2147483646 w 416"/>
              <a:gd name="T59" fmla="*/ 2147483646 h 344"/>
              <a:gd name="T60" fmla="*/ 2147483646 w 416"/>
              <a:gd name="T61" fmla="*/ 2147483646 h 344"/>
              <a:gd name="T62" fmla="*/ 2147483646 w 416"/>
              <a:gd name="T63" fmla="*/ 0 h 344"/>
              <a:gd name="T64" fmla="*/ 2147483646 w 416"/>
              <a:gd name="T65" fmla="*/ 2147483646 h 344"/>
              <a:gd name="T66" fmla="*/ 2147483646 w 416"/>
              <a:gd name="T67" fmla="*/ 2147483646 h 344"/>
              <a:gd name="T68" fmla="*/ 2147483646 w 416"/>
              <a:gd name="T69" fmla="*/ 2147483646 h 344"/>
              <a:gd name="T70" fmla="*/ 2147483646 w 416"/>
              <a:gd name="T71" fmla="*/ 2147483646 h 344"/>
              <a:gd name="T72" fmla="*/ 2147483646 w 416"/>
              <a:gd name="T73" fmla="*/ 2147483646 h 344"/>
              <a:gd name="T74" fmla="*/ 2147483646 w 416"/>
              <a:gd name="T75" fmla="*/ 2147483646 h 344"/>
              <a:gd name="T76" fmla="*/ 2147483646 w 416"/>
              <a:gd name="T77" fmla="*/ 2147483646 h 344"/>
              <a:gd name="T78" fmla="*/ 2147483646 w 416"/>
              <a:gd name="T79" fmla="*/ 2147483646 h 344"/>
              <a:gd name="T80" fmla="*/ 2147483646 w 416"/>
              <a:gd name="T81" fmla="*/ 2147483646 h 344"/>
              <a:gd name="T82" fmla="*/ 2147483646 w 416"/>
              <a:gd name="T83" fmla="*/ 2147483646 h 344"/>
              <a:gd name="T84" fmla="*/ 2147483646 w 416"/>
              <a:gd name="T85" fmla="*/ 2147483646 h 344"/>
              <a:gd name="T86" fmla="*/ 2147483646 w 416"/>
              <a:gd name="T87" fmla="*/ 2147483646 h 344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416"/>
              <a:gd name="T133" fmla="*/ 0 h 344"/>
              <a:gd name="T134" fmla="*/ 416 w 416"/>
              <a:gd name="T135" fmla="*/ 344 h 344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416" h="344">
                <a:moveTo>
                  <a:pt x="416" y="133"/>
                </a:moveTo>
                <a:lnTo>
                  <a:pt x="416" y="285"/>
                </a:lnTo>
                <a:lnTo>
                  <a:pt x="333" y="285"/>
                </a:lnTo>
                <a:lnTo>
                  <a:pt x="333" y="145"/>
                </a:lnTo>
                <a:lnTo>
                  <a:pt x="332" y="140"/>
                </a:lnTo>
                <a:lnTo>
                  <a:pt x="331" y="133"/>
                </a:lnTo>
                <a:lnTo>
                  <a:pt x="329" y="127"/>
                </a:lnTo>
                <a:lnTo>
                  <a:pt x="327" y="122"/>
                </a:lnTo>
                <a:lnTo>
                  <a:pt x="324" y="117"/>
                </a:lnTo>
                <a:lnTo>
                  <a:pt x="320" y="111"/>
                </a:lnTo>
                <a:lnTo>
                  <a:pt x="316" y="106"/>
                </a:lnTo>
                <a:lnTo>
                  <a:pt x="311" y="102"/>
                </a:lnTo>
                <a:lnTo>
                  <a:pt x="306" y="97"/>
                </a:lnTo>
                <a:lnTo>
                  <a:pt x="301" y="93"/>
                </a:lnTo>
                <a:lnTo>
                  <a:pt x="295" y="90"/>
                </a:lnTo>
                <a:lnTo>
                  <a:pt x="288" y="87"/>
                </a:lnTo>
                <a:lnTo>
                  <a:pt x="282" y="84"/>
                </a:lnTo>
                <a:lnTo>
                  <a:pt x="274" y="81"/>
                </a:lnTo>
                <a:lnTo>
                  <a:pt x="267" y="80"/>
                </a:lnTo>
                <a:lnTo>
                  <a:pt x="259" y="79"/>
                </a:lnTo>
                <a:lnTo>
                  <a:pt x="252" y="78"/>
                </a:lnTo>
                <a:lnTo>
                  <a:pt x="244" y="77"/>
                </a:lnTo>
                <a:lnTo>
                  <a:pt x="236" y="78"/>
                </a:lnTo>
                <a:lnTo>
                  <a:pt x="229" y="79"/>
                </a:lnTo>
                <a:lnTo>
                  <a:pt x="221" y="80"/>
                </a:lnTo>
                <a:lnTo>
                  <a:pt x="214" y="82"/>
                </a:lnTo>
                <a:lnTo>
                  <a:pt x="207" y="85"/>
                </a:lnTo>
                <a:lnTo>
                  <a:pt x="200" y="87"/>
                </a:lnTo>
                <a:lnTo>
                  <a:pt x="193" y="90"/>
                </a:lnTo>
                <a:lnTo>
                  <a:pt x="187" y="94"/>
                </a:lnTo>
                <a:lnTo>
                  <a:pt x="182" y="98"/>
                </a:lnTo>
                <a:lnTo>
                  <a:pt x="176" y="102"/>
                </a:lnTo>
                <a:lnTo>
                  <a:pt x="172" y="106"/>
                </a:lnTo>
                <a:lnTo>
                  <a:pt x="168" y="112"/>
                </a:lnTo>
                <a:lnTo>
                  <a:pt x="164" y="117"/>
                </a:lnTo>
                <a:lnTo>
                  <a:pt x="162" y="122"/>
                </a:lnTo>
                <a:lnTo>
                  <a:pt x="159" y="127"/>
                </a:lnTo>
                <a:lnTo>
                  <a:pt x="157" y="133"/>
                </a:lnTo>
                <a:lnTo>
                  <a:pt x="156" y="139"/>
                </a:lnTo>
                <a:lnTo>
                  <a:pt x="156" y="145"/>
                </a:lnTo>
                <a:lnTo>
                  <a:pt x="156" y="201"/>
                </a:lnTo>
                <a:lnTo>
                  <a:pt x="228" y="201"/>
                </a:lnTo>
                <a:lnTo>
                  <a:pt x="116" y="344"/>
                </a:lnTo>
                <a:lnTo>
                  <a:pt x="0" y="201"/>
                </a:lnTo>
                <a:lnTo>
                  <a:pt x="72" y="201"/>
                </a:lnTo>
                <a:lnTo>
                  <a:pt x="72" y="131"/>
                </a:lnTo>
                <a:lnTo>
                  <a:pt x="73" y="120"/>
                </a:lnTo>
                <a:lnTo>
                  <a:pt x="76" y="109"/>
                </a:lnTo>
                <a:lnTo>
                  <a:pt x="79" y="97"/>
                </a:lnTo>
                <a:lnTo>
                  <a:pt x="83" y="86"/>
                </a:lnTo>
                <a:lnTo>
                  <a:pt x="89" y="76"/>
                </a:lnTo>
                <a:lnTo>
                  <a:pt x="96" y="66"/>
                </a:lnTo>
                <a:lnTo>
                  <a:pt x="104" y="56"/>
                </a:lnTo>
                <a:lnTo>
                  <a:pt x="113" y="47"/>
                </a:lnTo>
                <a:lnTo>
                  <a:pt x="123" y="39"/>
                </a:lnTo>
                <a:lnTo>
                  <a:pt x="134" y="31"/>
                </a:lnTo>
                <a:lnTo>
                  <a:pt x="146" y="24"/>
                </a:lnTo>
                <a:lnTo>
                  <a:pt x="159" y="18"/>
                </a:lnTo>
                <a:lnTo>
                  <a:pt x="172" y="13"/>
                </a:lnTo>
                <a:lnTo>
                  <a:pt x="186" y="8"/>
                </a:lnTo>
                <a:lnTo>
                  <a:pt x="200" y="5"/>
                </a:lnTo>
                <a:lnTo>
                  <a:pt x="214" y="2"/>
                </a:lnTo>
                <a:lnTo>
                  <a:pt x="229" y="1"/>
                </a:lnTo>
                <a:lnTo>
                  <a:pt x="244" y="0"/>
                </a:lnTo>
                <a:lnTo>
                  <a:pt x="259" y="1"/>
                </a:lnTo>
                <a:lnTo>
                  <a:pt x="274" y="2"/>
                </a:lnTo>
                <a:lnTo>
                  <a:pt x="288" y="5"/>
                </a:lnTo>
                <a:lnTo>
                  <a:pt x="303" y="8"/>
                </a:lnTo>
                <a:lnTo>
                  <a:pt x="317" y="13"/>
                </a:lnTo>
                <a:lnTo>
                  <a:pt x="329" y="18"/>
                </a:lnTo>
                <a:lnTo>
                  <a:pt x="342" y="24"/>
                </a:lnTo>
                <a:lnTo>
                  <a:pt x="350" y="29"/>
                </a:lnTo>
                <a:lnTo>
                  <a:pt x="354" y="31"/>
                </a:lnTo>
                <a:lnTo>
                  <a:pt x="360" y="35"/>
                </a:lnTo>
                <a:lnTo>
                  <a:pt x="365" y="39"/>
                </a:lnTo>
                <a:lnTo>
                  <a:pt x="370" y="44"/>
                </a:lnTo>
                <a:lnTo>
                  <a:pt x="375" y="48"/>
                </a:lnTo>
                <a:lnTo>
                  <a:pt x="380" y="52"/>
                </a:lnTo>
                <a:lnTo>
                  <a:pt x="384" y="56"/>
                </a:lnTo>
                <a:lnTo>
                  <a:pt x="388" y="61"/>
                </a:lnTo>
                <a:lnTo>
                  <a:pt x="392" y="66"/>
                </a:lnTo>
                <a:lnTo>
                  <a:pt x="396" y="72"/>
                </a:lnTo>
                <a:lnTo>
                  <a:pt x="399" y="76"/>
                </a:lnTo>
                <a:lnTo>
                  <a:pt x="405" y="86"/>
                </a:lnTo>
                <a:lnTo>
                  <a:pt x="409" y="97"/>
                </a:lnTo>
                <a:lnTo>
                  <a:pt x="413" y="109"/>
                </a:lnTo>
                <a:lnTo>
                  <a:pt x="415" y="120"/>
                </a:lnTo>
                <a:lnTo>
                  <a:pt x="416" y="131"/>
                </a:lnTo>
                <a:lnTo>
                  <a:pt x="416" y="133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rgbClr val="000000"/>
            </a:solidFill>
            <a:bevel/>
            <a:headEnd/>
            <a:tailEnd/>
          </a:ln>
        </p:spPr>
        <p:txBody>
          <a:bodyPr wrap="none" lIns="83466" tIns="41733" rIns="83466" bIns="41733" anchor="ctr"/>
          <a:lstStyle/>
          <a:p>
            <a:endParaRPr lang="en-US"/>
          </a:p>
        </p:txBody>
      </p:sp>
      <p:sp>
        <p:nvSpPr>
          <p:cNvPr id="61471" name="Text Box 32"/>
          <p:cNvSpPr txBox="1">
            <a:spLocks noChangeArrowheads="1"/>
          </p:cNvSpPr>
          <p:nvPr/>
        </p:nvSpPr>
        <p:spPr bwMode="auto">
          <a:xfrm>
            <a:off x="6948488" y="1949450"/>
            <a:ext cx="944562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1" hangingPunct="1"/>
            <a:r>
              <a:rPr lang="en" altLang="en-US" sz="3000">
                <a:solidFill>
                  <a:srgbClr val="FF0000"/>
                </a:solidFill>
              </a:rPr>
              <a:t>VIIIa</a:t>
            </a:r>
          </a:p>
        </p:txBody>
      </p:sp>
      <p:sp>
        <p:nvSpPr>
          <p:cNvPr id="61472" name="Text Box 33"/>
          <p:cNvSpPr txBox="1">
            <a:spLocks noChangeArrowheads="1"/>
          </p:cNvSpPr>
          <p:nvPr/>
        </p:nvSpPr>
        <p:spPr bwMode="auto">
          <a:xfrm>
            <a:off x="6554788" y="1255713"/>
            <a:ext cx="874712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1" hangingPunct="1"/>
            <a:r>
              <a:rPr lang="en" altLang="en-US" sz="3000">
                <a:solidFill>
                  <a:srgbClr val="FF8080"/>
                </a:solidFill>
              </a:rPr>
              <a:t>VIIIi</a:t>
            </a:r>
          </a:p>
        </p:txBody>
      </p:sp>
      <p:sp>
        <p:nvSpPr>
          <p:cNvPr id="61473" name="Freeform 34"/>
          <p:cNvSpPr>
            <a:spLocks/>
          </p:cNvSpPr>
          <p:nvPr/>
        </p:nvSpPr>
        <p:spPr bwMode="auto">
          <a:xfrm rot="2700000">
            <a:off x="6292850" y="1768476"/>
            <a:ext cx="547687" cy="595312"/>
          </a:xfrm>
          <a:custGeom>
            <a:avLst/>
            <a:gdLst>
              <a:gd name="T0" fmla="*/ 2147483646 w 426"/>
              <a:gd name="T1" fmla="*/ 2147483646 h 359"/>
              <a:gd name="T2" fmla="*/ 2147483646 w 426"/>
              <a:gd name="T3" fmla="*/ 2147483646 h 359"/>
              <a:gd name="T4" fmla="*/ 2147483646 w 426"/>
              <a:gd name="T5" fmla="*/ 2147483646 h 359"/>
              <a:gd name="T6" fmla="*/ 2147483646 w 426"/>
              <a:gd name="T7" fmla="*/ 2147483646 h 359"/>
              <a:gd name="T8" fmla="*/ 2147483646 w 426"/>
              <a:gd name="T9" fmla="*/ 2147483646 h 359"/>
              <a:gd name="T10" fmla="*/ 2147483646 w 426"/>
              <a:gd name="T11" fmla="*/ 2147483646 h 359"/>
              <a:gd name="T12" fmla="*/ 2147483646 w 426"/>
              <a:gd name="T13" fmla="*/ 2147483646 h 359"/>
              <a:gd name="T14" fmla="*/ 2147483646 w 426"/>
              <a:gd name="T15" fmla="*/ 2147483646 h 359"/>
              <a:gd name="T16" fmla="*/ 2147483646 w 426"/>
              <a:gd name="T17" fmla="*/ 2147483646 h 359"/>
              <a:gd name="T18" fmla="*/ 2147483646 w 426"/>
              <a:gd name="T19" fmla="*/ 2147483646 h 359"/>
              <a:gd name="T20" fmla="*/ 2147483646 w 426"/>
              <a:gd name="T21" fmla="*/ 2147483646 h 359"/>
              <a:gd name="T22" fmla="*/ 2147483646 w 426"/>
              <a:gd name="T23" fmla="*/ 2147483646 h 359"/>
              <a:gd name="T24" fmla="*/ 2147483646 w 426"/>
              <a:gd name="T25" fmla="*/ 2147483646 h 359"/>
              <a:gd name="T26" fmla="*/ 2147483646 w 426"/>
              <a:gd name="T27" fmla="*/ 2147483646 h 359"/>
              <a:gd name="T28" fmla="*/ 2147483646 w 426"/>
              <a:gd name="T29" fmla="*/ 2147483646 h 359"/>
              <a:gd name="T30" fmla="*/ 2147483646 w 426"/>
              <a:gd name="T31" fmla="*/ 2147483646 h 359"/>
              <a:gd name="T32" fmla="*/ 2147483646 w 426"/>
              <a:gd name="T33" fmla="*/ 2147483646 h 359"/>
              <a:gd name="T34" fmla="*/ 2147483646 w 426"/>
              <a:gd name="T35" fmla="*/ 2147483646 h 359"/>
              <a:gd name="T36" fmla="*/ 2147483646 w 426"/>
              <a:gd name="T37" fmla="*/ 2147483646 h 359"/>
              <a:gd name="T38" fmla="*/ 2147483646 w 426"/>
              <a:gd name="T39" fmla="*/ 2147483646 h 359"/>
              <a:gd name="T40" fmla="*/ 2147483646 w 426"/>
              <a:gd name="T41" fmla="*/ 2147483646 h 359"/>
              <a:gd name="T42" fmla="*/ 0 w 426"/>
              <a:gd name="T43" fmla="*/ 2147483646 h 359"/>
              <a:gd name="T44" fmla="*/ 2147483646 w 426"/>
              <a:gd name="T45" fmla="*/ 2147483646 h 359"/>
              <a:gd name="T46" fmla="*/ 2147483646 w 426"/>
              <a:gd name="T47" fmla="*/ 2147483646 h 359"/>
              <a:gd name="T48" fmla="*/ 2147483646 w 426"/>
              <a:gd name="T49" fmla="*/ 2147483646 h 359"/>
              <a:gd name="T50" fmla="*/ 2147483646 w 426"/>
              <a:gd name="T51" fmla="*/ 2147483646 h 359"/>
              <a:gd name="T52" fmla="*/ 2147483646 w 426"/>
              <a:gd name="T53" fmla="*/ 2147483646 h 359"/>
              <a:gd name="T54" fmla="*/ 2147483646 w 426"/>
              <a:gd name="T55" fmla="*/ 2147483646 h 359"/>
              <a:gd name="T56" fmla="*/ 2147483646 w 426"/>
              <a:gd name="T57" fmla="*/ 2147483646 h 359"/>
              <a:gd name="T58" fmla="*/ 2147483646 w 426"/>
              <a:gd name="T59" fmla="*/ 2147483646 h 359"/>
              <a:gd name="T60" fmla="*/ 2147483646 w 426"/>
              <a:gd name="T61" fmla="*/ 2147483646 h 359"/>
              <a:gd name="T62" fmla="*/ 2147483646 w 426"/>
              <a:gd name="T63" fmla="*/ 2147483646 h 359"/>
              <a:gd name="T64" fmla="*/ 2147483646 w 426"/>
              <a:gd name="T65" fmla="*/ 2147483646 h 359"/>
              <a:gd name="T66" fmla="*/ 2147483646 w 426"/>
              <a:gd name="T67" fmla="*/ 2147483646 h 359"/>
              <a:gd name="T68" fmla="*/ 2147483646 w 426"/>
              <a:gd name="T69" fmla="*/ 2147483646 h 359"/>
              <a:gd name="T70" fmla="*/ 2147483646 w 426"/>
              <a:gd name="T71" fmla="*/ 2147483646 h 359"/>
              <a:gd name="T72" fmla="*/ 2147483646 w 426"/>
              <a:gd name="T73" fmla="*/ 2147483646 h 359"/>
              <a:gd name="T74" fmla="*/ 2147483646 w 426"/>
              <a:gd name="T75" fmla="*/ 2147483646 h 359"/>
              <a:gd name="T76" fmla="*/ 2147483646 w 426"/>
              <a:gd name="T77" fmla="*/ 2147483646 h 359"/>
              <a:gd name="T78" fmla="*/ 2147483646 w 426"/>
              <a:gd name="T79" fmla="*/ 2147483646 h 359"/>
              <a:gd name="T80" fmla="*/ 2147483646 w 426"/>
              <a:gd name="T81" fmla="*/ 2147483646 h 359"/>
              <a:gd name="T82" fmla="*/ 2147483646 w 426"/>
              <a:gd name="T83" fmla="*/ 2147483646 h 359"/>
              <a:gd name="T84" fmla="*/ 2147483646 w 426"/>
              <a:gd name="T85" fmla="*/ 2147483646 h 359"/>
              <a:gd name="T86" fmla="*/ 2147483646 w 426"/>
              <a:gd name="T87" fmla="*/ 2147483646 h 359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426"/>
              <a:gd name="T133" fmla="*/ 0 h 359"/>
              <a:gd name="T134" fmla="*/ 426 w 426"/>
              <a:gd name="T135" fmla="*/ 359 h 359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426" h="359">
                <a:moveTo>
                  <a:pt x="426" y="221"/>
                </a:moveTo>
                <a:lnTo>
                  <a:pt x="426" y="61"/>
                </a:lnTo>
                <a:lnTo>
                  <a:pt x="340" y="61"/>
                </a:lnTo>
                <a:lnTo>
                  <a:pt x="340" y="208"/>
                </a:lnTo>
                <a:lnTo>
                  <a:pt x="340" y="213"/>
                </a:lnTo>
                <a:lnTo>
                  <a:pt x="338" y="221"/>
                </a:lnTo>
                <a:lnTo>
                  <a:pt x="336" y="226"/>
                </a:lnTo>
                <a:lnTo>
                  <a:pt x="334" y="232"/>
                </a:lnTo>
                <a:lnTo>
                  <a:pt x="331" y="238"/>
                </a:lnTo>
                <a:lnTo>
                  <a:pt x="328" y="243"/>
                </a:lnTo>
                <a:lnTo>
                  <a:pt x="323" y="249"/>
                </a:lnTo>
                <a:lnTo>
                  <a:pt x="318" y="254"/>
                </a:lnTo>
                <a:lnTo>
                  <a:pt x="313" y="258"/>
                </a:lnTo>
                <a:lnTo>
                  <a:pt x="308" y="262"/>
                </a:lnTo>
                <a:lnTo>
                  <a:pt x="301" y="266"/>
                </a:lnTo>
                <a:lnTo>
                  <a:pt x="295" y="269"/>
                </a:lnTo>
                <a:lnTo>
                  <a:pt x="288" y="272"/>
                </a:lnTo>
                <a:lnTo>
                  <a:pt x="280" y="275"/>
                </a:lnTo>
                <a:lnTo>
                  <a:pt x="273" y="276"/>
                </a:lnTo>
                <a:lnTo>
                  <a:pt x="265" y="278"/>
                </a:lnTo>
                <a:lnTo>
                  <a:pt x="257" y="279"/>
                </a:lnTo>
                <a:lnTo>
                  <a:pt x="250" y="279"/>
                </a:lnTo>
                <a:lnTo>
                  <a:pt x="242" y="279"/>
                </a:lnTo>
                <a:lnTo>
                  <a:pt x="234" y="277"/>
                </a:lnTo>
                <a:lnTo>
                  <a:pt x="226" y="276"/>
                </a:lnTo>
                <a:lnTo>
                  <a:pt x="219" y="274"/>
                </a:lnTo>
                <a:lnTo>
                  <a:pt x="212" y="271"/>
                </a:lnTo>
                <a:lnTo>
                  <a:pt x="205" y="269"/>
                </a:lnTo>
                <a:lnTo>
                  <a:pt x="198" y="265"/>
                </a:lnTo>
                <a:lnTo>
                  <a:pt x="192" y="262"/>
                </a:lnTo>
                <a:lnTo>
                  <a:pt x="186" y="258"/>
                </a:lnTo>
                <a:lnTo>
                  <a:pt x="180" y="253"/>
                </a:lnTo>
                <a:lnTo>
                  <a:pt x="176" y="249"/>
                </a:lnTo>
                <a:lnTo>
                  <a:pt x="172" y="243"/>
                </a:lnTo>
                <a:lnTo>
                  <a:pt x="168" y="237"/>
                </a:lnTo>
                <a:lnTo>
                  <a:pt x="165" y="233"/>
                </a:lnTo>
                <a:lnTo>
                  <a:pt x="163" y="226"/>
                </a:lnTo>
                <a:lnTo>
                  <a:pt x="161" y="221"/>
                </a:lnTo>
                <a:lnTo>
                  <a:pt x="160" y="214"/>
                </a:lnTo>
                <a:lnTo>
                  <a:pt x="159" y="209"/>
                </a:lnTo>
                <a:lnTo>
                  <a:pt x="159" y="150"/>
                </a:lnTo>
                <a:lnTo>
                  <a:pt x="233" y="150"/>
                </a:lnTo>
                <a:lnTo>
                  <a:pt x="119" y="0"/>
                </a:lnTo>
                <a:lnTo>
                  <a:pt x="0" y="150"/>
                </a:lnTo>
                <a:lnTo>
                  <a:pt x="74" y="150"/>
                </a:lnTo>
                <a:lnTo>
                  <a:pt x="74" y="223"/>
                </a:lnTo>
                <a:lnTo>
                  <a:pt x="76" y="234"/>
                </a:lnTo>
                <a:lnTo>
                  <a:pt x="77" y="246"/>
                </a:lnTo>
                <a:lnTo>
                  <a:pt x="81" y="258"/>
                </a:lnTo>
                <a:lnTo>
                  <a:pt x="85" y="269"/>
                </a:lnTo>
                <a:lnTo>
                  <a:pt x="91" y="281"/>
                </a:lnTo>
                <a:lnTo>
                  <a:pt x="98" y="291"/>
                </a:lnTo>
                <a:lnTo>
                  <a:pt x="106" y="301"/>
                </a:lnTo>
                <a:lnTo>
                  <a:pt x="116" y="311"/>
                </a:lnTo>
                <a:lnTo>
                  <a:pt x="126" y="320"/>
                </a:lnTo>
                <a:lnTo>
                  <a:pt x="138" y="328"/>
                </a:lnTo>
                <a:lnTo>
                  <a:pt x="149" y="335"/>
                </a:lnTo>
                <a:lnTo>
                  <a:pt x="163" y="341"/>
                </a:lnTo>
                <a:lnTo>
                  <a:pt x="176" y="347"/>
                </a:lnTo>
                <a:lnTo>
                  <a:pt x="190" y="351"/>
                </a:lnTo>
                <a:lnTo>
                  <a:pt x="205" y="355"/>
                </a:lnTo>
                <a:lnTo>
                  <a:pt x="219" y="357"/>
                </a:lnTo>
                <a:lnTo>
                  <a:pt x="234" y="359"/>
                </a:lnTo>
                <a:lnTo>
                  <a:pt x="250" y="359"/>
                </a:lnTo>
                <a:lnTo>
                  <a:pt x="265" y="359"/>
                </a:lnTo>
                <a:lnTo>
                  <a:pt x="280" y="357"/>
                </a:lnTo>
                <a:lnTo>
                  <a:pt x="295" y="355"/>
                </a:lnTo>
                <a:lnTo>
                  <a:pt x="309" y="351"/>
                </a:lnTo>
                <a:lnTo>
                  <a:pt x="324" y="347"/>
                </a:lnTo>
                <a:lnTo>
                  <a:pt x="337" y="341"/>
                </a:lnTo>
                <a:lnTo>
                  <a:pt x="350" y="335"/>
                </a:lnTo>
                <a:lnTo>
                  <a:pt x="358" y="330"/>
                </a:lnTo>
                <a:lnTo>
                  <a:pt x="362" y="327"/>
                </a:lnTo>
                <a:lnTo>
                  <a:pt x="368" y="323"/>
                </a:lnTo>
                <a:lnTo>
                  <a:pt x="373" y="319"/>
                </a:lnTo>
                <a:lnTo>
                  <a:pt x="378" y="315"/>
                </a:lnTo>
                <a:lnTo>
                  <a:pt x="384" y="310"/>
                </a:lnTo>
                <a:lnTo>
                  <a:pt x="388" y="306"/>
                </a:lnTo>
                <a:lnTo>
                  <a:pt x="393" y="301"/>
                </a:lnTo>
                <a:lnTo>
                  <a:pt x="397" y="295"/>
                </a:lnTo>
                <a:lnTo>
                  <a:pt x="401" y="291"/>
                </a:lnTo>
                <a:lnTo>
                  <a:pt x="405" y="285"/>
                </a:lnTo>
                <a:lnTo>
                  <a:pt x="408" y="280"/>
                </a:lnTo>
                <a:lnTo>
                  <a:pt x="414" y="269"/>
                </a:lnTo>
                <a:lnTo>
                  <a:pt x="419" y="258"/>
                </a:lnTo>
                <a:lnTo>
                  <a:pt x="422" y="246"/>
                </a:lnTo>
                <a:lnTo>
                  <a:pt x="424" y="234"/>
                </a:lnTo>
                <a:lnTo>
                  <a:pt x="425" y="223"/>
                </a:lnTo>
                <a:lnTo>
                  <a:pt x="426" y="221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bevel/>
            <a:headEnd/>
            <a:tailEnd/>
          </a:ln>
        </p:spPr>
        <p:txBody>
          <a:bodyPr wrap="none" lIns="83466" tIns="41733" rIns="83466" bIns="41733" anchor="ctr"/>
          <a:lstStyle/>
          <a:p>
            <a:endParaRPr lang="en-US"/>
          </a:p>
        </p:txBody>
      </p:sp>
      <p:sp>
        <p:nvSpPr>
          <p:cNvPr id="61474" name="Text Box 35"/>
          <p:cNvSpPr txBox="1">
            <a:spLocks noChangeArrowheads="1"/>
          </p:cNvSpPr>
          <p:nvPr/>
        </p:nvSpPr>
        <p:spPr bwMode="auto">
          <a:xfrm>
            <a:off x="1928813" y="5465763"/>
            <a:ext cx="1785937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1" hangingPunct="1"/>
            <a:r>
              <a:rPr lang="en" altLang="en-US">
                <a:solidFill>
                  <a:srgbClr val="000000"/>
                </a:solidFill>
              </a:rPr>
              <a:t>Thrombomodulin</a:t>
            </a:r>
            <a:endParaRPr lang="en-US" altLang="en-US" sz="3600">
              <a:solidFill>
                <a:srgbClr val="000000"/>
              </a:solidFill>
            </a:endParaRPr>
          </a:p>
        </p:txBody>
      </p:sp>
      <p:sp>
        <p:nvSpPr>
          <p:cNvPr id="61475" name="Text Box 36"/>
          <p:cNvSpPr txBox="1">
            <a:spLocks noChangeArrowheads="1"/>
          </p:cNvSpPr>
          <p:nvPr/>
        </p:nvSpPr>
        <p:spPr bwMode="auto">
          <a:xfrm>
            <a:off x="5929313" y="5465763"/>
            <a:ext cx="1785937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1" hangingPunct="1"/>
            <a:r>
              <a:rPr lang="en" altLang="en-US">
                <a:solidFill>
                  <a:srgbClr val="000000"/>
                </a:solidFill>
              </a:rPr>
              <a:t>Thrombomodulin</a:t>
            </a: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1476" name="Rectangle 37"/>
          <p:cNvSpPr>
            <a:spLocks noChangeArrowheads="1"/>
          </p:cNvSpPr>
          <p:nvPr/>
        </p:nvSpPr>
        <p:spPr bwMode="auto">
          <a:xfrm>
            <a:off x="4564063" y="1169988"/>
            <a:ext cx="1544637" cy="1096962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  <a:headEnd/>
            <a:tailEnd/>
          </a:ln>
        </p:spPr>
        <p:txBody>
          <a:bodyPr wrap="none" lIns="83466" tIns="41733" rIns="83466" bIns="41733" anchor="ctr"/>
          <a:lstStyle/>
          <a:p>
            <a:pPr eaLnBrk="1" hangingPunct="1"/>
            <a:endParaRPr lang="en-US" altLang="en-US"/>
          </a:p>
        </p:txBody>
      </p:sp>
      <p:sp>
        <p:nvSpPr>
          <p:cNvPr id="61477" name="TextBox 37"/>
          <p:cNvSpPr txBox="1">
            <a:spLocks noChangeArrowheads="1"/>
          </p:cNvSpPr>
          <p:nvPr/>
        </p:nvSpPr>
        <p:spPr bwMode="auto">
          <a:xfrm>
            <a:off x="-82550" y="-13539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" altLang="en-US" sz="36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Factor V Leiden mutation</a:t>
            </a:r>
            <a:endParaRPr lang="en-US" altLang="en-US" sz="36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</p:txBody>
      </p:sp>
      <p:sp>
        <p:nvSpPr>
          <p:cNvPr id="61478" name="TextBox 38"/>
          <p:cNvSpPr txBox="1">
            <a:spLocks noChangeArrowheads="1"/>
          </p:cNvSpPr>
          <p:nvPr/>
        </p:nvSpPr>
        <p:spPr bwMode="auto">
          <a:xfrm>
            <a:off x="107337" y="736343"/>
            <a:ext cx="4845428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Tx/>
              <a:buChar char="•"/>
            </a:pPr>
            <a:r>
              <a:rPr lang="en-US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A mutation in the FV gene results in an Arg506gln substitution</a:t>
            </a:r>
          </a:p>
          <a:p>
            <a:pPr>
              <a:buFontTx/>
              <a:buChar char="•"/>
            </a:pPr>
            <a:r>
              <a:rPr lang="en-US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The mutated FV is called FV </a:t>
            </a:r>
            <a:r>
              <a:rPr lang="en-US" altLang="en-US" sz="2000" dirty="0" err="1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Laiden</a:t>
            </a:r>
            <a:r>
              <a:rPr lang="en-US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and is resistant to degradation by activated protein C</a:t>
            </a:r>
          </a:p>
          <a:p>
            <a:pPr>
              <a:buFontTx/>
              <a:buChar char="•"/>
            </a:pPr>
            <a:r>
              <a:rPr lang="en-US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It has a reduced cofactor role in the inactivation of </a:t>
            </a:r>
            <a:r>
              <a:rPr lang="en-US" altLang="en-US" sz="2000" dirty="0" err="1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FVIIIa</a:t>
            </a:r>
            <a:r>
              <a:rPr lang="en-US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under the influence of activated protein C</a:t>
            </a:r>
            <a:endParaRPr lang="sr-Cyrl-CS" altLang="en-US" sz="20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0558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>
          <a:xfrm>
            <a:off x="357188" y="9525"/>
            <a:ext cx="8229600" cy="1143000"/>
          </a:xfrm>
        </p:spPr>
        <p:txBody>
          <a:bodyPr/>
          <a:lstStyle/>
          <a:p>
            <a:r>
              <a:rPr lang="en" sz="28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Classification </a:t>
            </a:r>
            <a:r>
              <a:rPr lang="en" altLang="en-US" sz="28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of Von Willebrand </a:t>
            </a:r>
            <a:r>
              <a:rPr lang="en" altLang="en-US" sz="28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disease</a:t>
            </a:r>
            <a:endParaRPr lang="en-US" altLang="en-US" sz="2800" dirty="0" smtClean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88" y="1340768"/>
            <a:ext cx="8534400" cy="4895850"/>
          </a:xfrm>
        </p:spPr>
        <p:txBody>
          <a:bodyPr/>
          <a:lstStyle/>
          <a:p>
            <a:pPr>
              <a:defRPr/>
            </a:pPr>
            <a:r>
              <a:rPr lang="en-US" sz="1800" dirty="0">
                <a:solidFill>
                  <a:schemeClr val="accent2">
                    <a:lumMod val="60000"/>
                    <a:lumOff val="4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Quantitative deficiency of </a:t>
            </a:r>
            <a:r>
              <a:rPr lang="en-US" sz="1800" dirty="0" err="1" smtClean="0">
                <a:solidFill>
                  <a:schemeClr val="accent2">
                    <a:lumMod val="60000"/>
                    <a:lumOff val="4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vWF</a:t>
            </a:r>
            <a:endParaRPr lang="sr-Latn-RS" sz="1800" dirty="0" smtClean="0">
              <a:solidFill>
                <a:schemeClr val="accent2">
                  <a:lumMod val="60000"/>
                  <a:lumOff val="4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  <a:defRPr/>
            </a:pPr>
            <a:r>
              <a:rPr lang="en" sz="18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-type </a:t>
            </a:r>
            <a:r>
              <a:rPr lang="en" sz="18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1: partial quantitative </a:t>
            </a:r>
            <a:r>
              <a:rPr lang="en-US" sz="18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deficiency</a:t>
            </a:r>
            <a:r>
              <a:rPr lang="en" sz="18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" sz="18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of vWF</a:t>
            </a:r>
            <a:endParaRPr lang="en-US" sz="1800" dirty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  <a:defRPr/>
            </a:pPr>
            <a:r>
              <a:rPr lang="en" sz="18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- type 3: severe </a:t>
            </a:r>
            <a:r>
              <a:rPr lang="en" sz="18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vWF deficiency </a:t>
            </a:r>
            <a:r>
              <a:rPr lang="en" sz="18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with antigen level and </a:t>
            </a:r>
            <a:r>
              <a:rPr lang="en" sz="18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vWF activity </a:t>
            </a:r>
            <a:r>
              <a:rPr lang="en" sz="18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less than 5%.</a:t>
            </a:r>
            <a:endParaRPr lang="en-US" sz="1800" dirty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>
              <a:defRPr/>
            </a:pPr>
            <a:r>
              <a:rPr lang="en" sz="1800" dirty="0">
                <a:solidFill>
                  <a:schemeClr val="accent2">
                    <a:lumMod val="60000"/>
                    <a:lumOff val="4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Qualitative </a:t>
            </a:r>
            <a:r>
              <a:rPr lang="en-US" sz="1800" dirty="0">
                <a:solidFill>
                  <a:schemeClr val="accent2">
                    <a:lumMod val="60000"/>
                    <a:lumOff val="4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deficiency </a:t>
            </a:r>
            <a:r>
              <a:rPr lang="en-US" sz="18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o</a:t>
            </a:r>
            <a:r>
              <a:rPr lang="sr-Latn-RS" sz="18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f </a:t>
            </a:r>
            <a:r>
              <a:rPr lang="en" sz="18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vWF</a:t>
            </a:r>
            <a:endParaRPr lang="en-US" sz="1800" dirty="0">
              <a:solidFill>
                <a:schemeClr val="accent2">
                  <a:lumMod val="60000"/>
                  <a:lumOff val="4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>
              <a:defRPr/>
            </a:pPr>
            <a:r>
              <a:rPr lang="en" sz="1800" dirty="0">
                <a:latin typeface="Calibri Light" panose="020F0302020204030204" pitchFamily="34" charset="0"/>
                <a:cs typeface="Calibri Light" panose="020F0302020204030204" pitchFamily="34" charset="0"/>
              </a:rPr>
              <a:t>- </a:t>
            </a:r>
            <a:r>
              <a:rPr lang="en" sz="18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type 2: qualitative deficiency of vWF .</a:t>
            </a:r>
            <a:endParaRPr lang="en-US" sz="1800" dirty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lvl="2">
              <a:defRPr/>
            </a:pPr>
            <a:r>
              <a:rPr lang="en" sz="18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subtype 2A: a qualitative variant in which there is </a:t>
            </a:r>
            <a:r>
              <a:rPr lang="en" sz="1800" dirty="0">
                <a:solidFill>
                  <a:srgbClr val="00B05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 deficiency of the largest multimer </a:t>
            </a:r>
            <a:r>
              <a:rPr lang="en" sz="1800" dirty="0">
                <a:solidFill>
                  <a:srgbClr val="BA16B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, </a:t>
            </a:r>
            <a:r>
              <a:rPr lang="en" sz="18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so </a:t>
            </a:r>
            <a:r>
              <a:rPr lang="en" sz="1800" dirty="0" err="1">
                <a:solidFill>
                  <a:srgbClr val="520E48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vWF </a:t>
            </a:r>
            <a:r>
              <a:rPr lang="en" sz="1800" dirty="0">
                <a:solidFill>
                  <a:srgbClr val="520E48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activity usually lower than the level of immunoreactive </a:t>
            </a:r>
            <a:r>
              <a:rPr lang="en" sz="1800" dirty="0" err="1">
                <a:solidFill>
                  <a:srgbClr val="520E48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vWF </a:t>
            </a:r>
            <a:r>
              <a:rPr lang="en" sz="1800" dirty="0">
                <a:solidFill>
                  <a:srgbClr val="520E48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as an antigen</a:t>
            </a:r>
            <a:endParaRPr lang="en-US" sz="1800" dirty="0">
              <a:solidFill>
                <a:srgbClr val="520E48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lvl="2">
              <a:defRPr/>
            </a:pPr>
            <a:r>
              <a:rPr lang="en" sz="18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subtype 2B: a qualitative disorder </a:t>
            </a:r>
            <a:r>
              <a:rPr lang="en" sz="18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of vWF </a:t>
            </a:r>
            <a:r>
              <a:rPr lang="en" sz="18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that causes </a:t>
            </a:r>
            <a:r>
              <a:rPr lang="en" sz="1800" dirty="0">
                <a:solidFill>
                  <a:srgbClr val="00B05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increased binding to platelets and leads to thrombocytopenia</a:t>
            </a:r>
            <a:endParaRPr lang="en-US" sz="1800" dirty="0">
              <a:solidFill>
                <a:srgbClr val="00B05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lvl="2">
              <a:defRPr/>
            </a:pPr>
            <a:r>
              <a:rPr lang="en" sz="18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subtype 2M; a qualitative disorder in which </a:t>
            </a:r>
            <a:r>
              <a:rPr lang="en" sz="1800" dirty="0">
                <a:solidFill>
                  <a:srgbClr val="00B05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platelet-dependent function is impaired </a:t>
            </a:r>
            <a:r>
              <a:rPr lang="en" sz="18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, but high molecular weight multimers are not missing</a:t>
            </a:r>
            <a:endParaRPr lang="en-US" sz="1800" dirty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lvl="2">
              <a:defRPr/>
            </a:pPr>
            <a:r>
              <a:rPr lang="en" sz="18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subtype 2 N ; qualitative disorder with a significant </a:t>
            </a:r>
            <a:r>
              <a:rPr lang="en" sz="1800" dirty="0">
                <a:solidFill>
                  <a:srgbClr val="00B05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decrease in affinity for FVIII</a:t>
            </a:r>
            <a:endParaRPr lang="en-US" sz="1800" dirty="0">
              <a:solidFill>
                <a:srgbClr val="00B05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>
              <a:buFontTx/>
              <a:buNone/>
              <a:defRPr/>
            </a:pPr>
            <a:endParaRPr lang="en-US" sz="18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>
              <a:defRPr/>
            </a:pPr>
            <a:endParaRPr lang="en-US" sz="18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9722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Text Placeholder 3"/>
          <p:cNvSpPr>
            <a:spLocks noGrp="1"/>
          </p:cNvSpPr>
          <p:nvPr>
            <p:ph type="body" idx="1"/>
          </p:nvPr>
        </p:nvSpPr>
        <p:spPr>
          <a:xfrm>
            <a:off x="142875" y="548680"/>
            <a:ext cx="4040188" cy="962820"/>
          </a:xfrm>
        </p:spPr>
        <p:txBody>
          <a:bodyPr/>
          <a:lstStyle/>
          <a:p>
            <a:r>
              <a:rPr lang="en" altLang="en-US" sz="28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Mutation </a:t>
            </a:r>
            <a:r>
              <a:rPr lang="en" altLang="en-US" sz="28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of the gene for prothrombin FII G20210A</a:t>
            </a:r>
          </a:p>
        </p:txBody>
      </p:sp>
      <p:sp>
        <p:nvSpPr>
          <p:cNvPr id="56323" name="Content Placeholder 2"/>
          <p:cNvSpPr>
            <a:spLocks noGrp="1"/>
          </p:cNvSpPr>
          <p:nvPr>
            <p:ph sz="half" idx="2"/>
          </p:nvPr>
        </p:nvSpPr>
        <p:spPr>
          <a:xfrm>
            <a:off x="142875" y="2143125"/>
            <a:ext cx="4071938" cy="3951288"/>
          </a:xfrm>
        </p:spPr>
        <p:txBody>
          <a:bodyPr/>
          <a:lstStyle/>
          <a:p>
            <a:pPr>
              <a:buFontTx/>
              <a:buNone/>
              <a:defRPr/>
            </a:pPr>
            <a:r>
              <a:rPr lang="en-US" alt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Mutations in the prothrombin gene </a:t>
            </a:r>
            <a:endParaRPr lang="sr-Latn-RS" altLang="en-US" sz="2000" dirty="0" smtClean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>
              <a:buFontTx/>
              <a:buNone/>
              <a:defRPr/>
            </a:pPr>
            <a:r>
              <a:rPr lang="en-US" alt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create </a:t>
            </a:r>
            <a:r>
              <a:rPr lang="en-US" alt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 protein that </a:t>
            </a:r>
            <a:r>
              <a:rPr lang="en-US" alt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has</a:t>
            </a:r>
            <a:r>
              <a:rPr lang="sr-Latn-RS" alt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alt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increased </a:t>
            </a:r>
            <a:endParaRPr lang="sr-Latn-RS" altLang="en-US" sz="2000" dirty="0" smtClean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>
              <a:buFontTx/>
              <a:buNone/>
              <a:defRPr/>
            </a:pPr>
            <a:r>
              <a:rPr lang="en-US" alt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Prothrombin</a:t>
            </a:r>
            <a:r>
              <a:rPr lang="sr-Latn-RS" alt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a</a:t>
            </a:r>
            <a:r>
              <a:rPr lang="en-US" altLang="en-US" sz="2000" dirty="0" err="1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ctivity</a:t>
            </a:r>
            <a:r>
              <a:rPr lang="en-US" alt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alt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by </a:t>
            </a:r>
            <a:r>
              <a:rPr lang="en-US" alt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30</a:t>
            </a:r>
            <a:r>
              <a:rPr lang="en-US" alt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%</a:t>
            </a:r>
            <a:endParaRPr lang="en-US" altLang="en-US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62468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25938" y="677068"/>
            <a:ext cx="4972571" cy="1285875"/>
          </a:xfrm>
        </p:spPr>
        <p:txBody>
          <a:bodyPr/>
          <a:lstStyle/>
          <a:p>
            <a:r>
              <a:rPr lang="en" altLang="en-US" sz="28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Plasminogen activator inhibitor 1 (PAI1) polymorphism</a:t>
            </a:r>
          </a:p>
          <a:p>
            <a:endParaRPr lang="en-US" altLang="en-US" dirty="0">
              <a:latin typeface="Calibri Light" pitchFamily="34" charset="0"/>
              <a:cs typeface="Calibri Light" pitchFamily="34" charset="0"/>
            </a:endParaRPr>
          </a:p>
        </p:txBody>
      </p:sp>
      <p:sp>
        <p:nvSpPr>
          <p:cNvPr id="56325" name="Content Placeholder 5"/>
          <p:cNvSpPr>
            <a:spLocks noGrp="1"/>
          </p:cNvSpPr>
          <p:nvPr>
            <p:ph sz="quarter" idx="4"/>
          </p:nvPr>
        </p:nvSpPr>
        <p:spPr>
          <a:xfrm>
            <a:off x="4214813" y="2143125"/>
            <a:ext cx="4929187" cy="3951288"/>
          </a:xfrm>
        </p:spPr>
        <p:txBody>
          <a:bodyPr/>
          <a:lstStyle/>
          <a:p>
            <a:pPr>
              <a:defRPr/>
            </a:pPr>
            <a:r>
              <a:rPr lang="en-US" alt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PAI 1 is an inhibitor of fibrinolysis</a:t>
            </a:r>
          </a:p>
          <a:p>
            <a:pPr>
              <a:defRPr/>
            </a:pPr>
            <a:r>
              <a:rPr lang="en-US" alt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PAI1 gene polymorphisms 4G4G and 4G5G are associated with increased PAI 1 concentration</a:t>
            </a:r>
          </a:p>
          <a:p>
            <a:pPr>
              <a:defRPr/>
            </a:pPr>
            <a:r>
              <a:rPr lang="en-US" alt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Reduced fibrinolytic potential</a:t>
            </a:r>
          </a:p>
          <a:p>
            <a:pPr>
              <a:defRPr/>
            </a:pPr>
            <a:r>
              <a:rPr lang="sr-Latn-RS" alt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It  is a</a:t>
            </a:r>
            <a:r>
              <a:rPr lang="en-US" altLang="en-US" sz="2000" dirty="0" err="1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ssociated</a:t>
            </a:r>
            <a:r>
              <a:rPr lang="en-US" alt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alt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with increased risk for cardiovascular diseases, thrombosis, polycystic ovarian syndrome, miscarriages</a:t>
            </a:r>
            <a:endParaRPr lang="en-US" altLang="en-US" dirty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0140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Title 1"/>
          <p:cNvSpPr>
            <a:spLocks noGrp="1"/>
          </p:cNvSpPr>
          <p:nvPr>
            <p:ph type="title" idx="4294967295"/>
          </p:nvPr>
        </p:nvSpPr>
        <p:spPr>
          <a:xfrm>
            <a:off x="321653" y="223441"/>
            <a:ext cx="8229600" cy="1143000"/>
          </a:xfrm>
        </p:spPr>
        <p:txBody>
          <a:bodyPr/>
          <a:lstStyle/>
          <a:p>
            <a:r>
              <a:rPr lang="en" altLang="en-US" sz="36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Hyperhomocysteinemia</a:t>
            </a:r>
            <a:endParaRPr lang="en-US" altLang="en-US" sz="36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</p:txBody>
      </p:sp>
      <p:sp>
        <p:nvSpPr>
          <p:cNvPr id="57347" name="Content Placeholder 2"/>
          <p:cNvSpPr>
            <a:spLocks noGrp="1"/>
          </p:cNvSpPr>
          <p:nvPr>
            <p:ph idx="4294967295"/>
          </p:nvPr>
        </p:nvSpPr>
        <p:spPr>
          <a:xfrm>
            <a:off x="285750" y="908720"/>
            <a:ext cx="8229600" cy="5688930"/>
          </a:xfrm>
        </p:spPr>
        <p:txBody>
          <a:bodyPr/>
          <a:lstStyle/>
          <a:p>
            <a:pPr marL="514350" indent="-514350">
              <a:buFontTx/>
              <a:buAutoNum type="arabicPeriod"/>
              <a:defRPr/>
            </a:pPr>
            <a:endParaRPr lang="en-US" altLang="en-US" sz="2400" dirty="0"/>
          </a:p>
          <a:p>
            <a:pPr marL="514350" indent="-514350">
              <a:buFontTx/>
              <a:buNone/>
              <a:defRPr/>
            </a:pPr>
            <a:endParaRPr lang="sr-Latn-RS" altLang="en-US" sz="2000" dirty="0" smtClean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514350" indent="-514350">
              <a:buFontTx/>
              <a:buNone/>
              <a:defRPr/>
            </a:pPr>
            <a:r>
              <a:rPr lang="sr-Latn-RS" alt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H</a:t>
            </a:r>
            <a:r>
              <a:rPr lang="en" alt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yperhomocysteinemia</a:t>
            </a:r>
            <a:r>
              <a:rPr lang="sr-Latn-RS" alt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alt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leads </a:t>
            </a:r>
            <a:r>
              <a:rPr lang="en-US" alt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to a tendency to form </a:t>
            </a:r>
            <a:r>
              <a:rPr lang="en-US" alt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thrombosis</a:t>
            </a:r>
            <a:r>
              <a:rPr lang="sr-Latn-RS" alt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, </a:t>
            </a:r>
            <a:r>
              <a:rPr lang="en-US" altLang="en-US" sz="20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arterial </a:t>
            </a:r>
            <a:r>
              <a:rPr lang="en-US" altLang="en-US" sz="2000" dirty="0">
                <a:solidFill>
                  <a:schemeClr val="accent6">
                    <a:lumMod val="60000"/>
                    <a:lumOff val="4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and </a:t>
            </a:r>
            <a:endParaRPr lang="sr-Latn-RS" altLang="en-US" sz="2000" dirty="0" smtClean="0">
              <a:solidFill>
                <a:schemeClr val="accent6">
                  <a:lumMod val="60000"/>
                  <a:lumOff val="4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514350" indent="-514350">
              <a:buFontTx/>
              <a:buNone/>
              <a:defRPr/>
            </a:pPr>
            <a:r>
              <a:rPr lang="en-US" altLang="en-US" sz="20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venous </a:t>
            </a:r>
            <a:endParaRPr lang="en-US" altLang="en-US" sz="2000" dirty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514350" indent="-514350">
              <a:buFontTx/>
              <a:buNone/>
              <a:defRPr/>
            </a:pPr>
            <a:r>
              <a:rPr lang="en" alt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It can be:</a:t>
            </a:r>
          </a:p>
          <a:p>
            <a:pPr marL="514350" indent="-514350">
              <a:buFontTx/>
              <a:buNone/>
              <a:defRPr/>
            </a:pPr>
            <a:endParaRPr lang="en-US" altLang="en-US" sz="2000" dirty="0"/>
          </a:p>
        </p:txBody>
      </p:sp>
      <p:sp>
        <p:nvSpPr>
          <p:cNvPr id="63506" name="TextBox 4"/>
          <p:cNvSpPr txBox="1">
            <a:spLocks noChangeArrowheads="1"/>
          </p:cNvSpPr>
          <p:nvPr/>
        </p:nvSpPr>
        <p:spPr bwMode="auto">
          <a:xfrm>
            <a:off x="79260" y="2911842"/>
            <a:ext cx="4973364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eaLnBrk="1" hangingPunct="1">
              <a:buFontTx/>
              <a:buAutoNum type="arabicPeriod"/>
            </a:pPr>
            <a:r>
              <a:rPr lang="en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Congenital </a:t>
            </a:r>
            <a:r>
              <a:rPr lang="en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(C677T </a:t>
            </a:r>
            <a:r>
              <a:rPr lang="en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gene polymorphism for MTHFR)</a:t>
            </a:r>
          </a:p>
          <a:p>
            <a:pPr marL="342900" indent="-342900" eaLnBrk="1" hangingPunct="1">
              <a:buFontTx/>
              <a:buAutoNum type="arabicPeriod"/>
            </a:pPr>
            <a:r>
              <a:rPr lang="en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Acquired </a:t>
            </a:r>
            <a:r>
              <a:rPr lang="en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(elderly </a:t>
            </a:r>
            <a:r>
              <a:rPr lang="en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, HRI , hypothyroidism , </a:t>
            </a:r>
            <a:r>
              <a:rPr lang="en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leukemia, anemia, psoriasis, </a:t>
            </a:r>
            <a:r>
              <a:rPr lang="en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methotrexate , </a:t>
            </a:r>
            <a:r>
              <a:rPr lang="en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nitrates, isoniazid, </a:t>
            </a:r>
            <a:r>
              <a:rPr lang="en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antiepileptics )</a:t>
            </a:r>
          </a:p>
        </p:txBody>
      </p:sp>
      <p:sp>
        <p:nvSpPr>
          <p:cNvPr id="63507" name="TextBox 5"/>
          <p:cNvSpPr txBox="1">
            <a:spLocks noChangeArrowheads="1"/>
          </p:cNvSpPr>
          <p:nvPr/>
        </p:nvSpPr>
        <p:spPr bwMode="auto">
          <a:xfrm>
            <a:off x="5436096" y="2911842"/>
            <a:ext cx="354674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 eaLnBrk="1" hangingPunct="1">
              <a:buFontTx/>
              <a:buAutoNum type="arabicPeriod"/>
            </a:pPr>
            <a:r>
              <a:rPr lang="sr-Latn-RS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Severe</a:t>
            </a:r>
            <a:r>
              <a:rPr lang="en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en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(&lt;100 μ mol / l )</a:t>
            </a:r>
          </a:p>
          <a:p>
            <a:pPr marL="342900" indent="-342900" eaLnBrk="1" hangingPunct="1">
              <a:buFontTx/>
              <a:buAutoNum type="arabicPeriod"/>
            </a:pPr>
            <a:r>
              <a:rPr lang="en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Moderate (25-100 μ mol / l )</a:t>
            </a:r>
          </a:p>
          <a:p>
            <a:pPr marL="342900" indent="-342900" eaLnBrk="1" hangingPunct="1">
              <a:buFontTx/>
              <a:buAutoNum type="arabicPeriod"/>
            </a:pPr>
            <a:r>
              <a:rPr lang="en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Mild (16-24 μ mol / l )</a:t>
            </a:r>
          </a:p>
        </p:txBody>
      </p:sp>
    </p:spTree>
    <p:extLst>
      <p:ext uri="{BB962C8B-B14F-4D97-AF65-F5344CB8AC3E}">
        <p14:creationId xmlns:p14="http://schemas.microsoft.com/office/powerpoint/2010/main" val="309383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Title 1"/>
          <p:cNvSpPr>
            <a:spLocks noGrp="1"/>
          </p:cNvSpPr>
          <p:nvPr>
            <p:ph type="title" idx="4294967295"/>
          </p:nvPr>
        </p:nvSpPr>
        <p:spPr>
          <a:xfrm>
            <a:off x="179512" y="404664"/>
            <a:ext cx="8085584" cy="1008112"/>
          </a:xfrm>
        </p:spPr>
        <p:txBody>
          <a:bodyPr/>
          <a:lstStyle/>
          <a:p>
            <a:r>
              <a:rPr lang="sr-Cyrl-CS" altLang="en-US" sz="28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/>
            </a:r>
            <a:br>
              <a:rPr lang="sr-Cyrl-CS" altLang="en-US" sz="28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</a:br>
            <a:r>
              <a:rPr lang="en" altLang="en-US" sz="36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C677T gene polymorphism </a:t>
            </a:r>
            <a:r>
              <a:rPr lang="en" altLang="en-US" sz="3600" dirty="0" err="1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for</a:t>
            </a:r>
            <a:r>
              <a:rPr lang="en" altLang="en-US" sz="36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en" altLang="en-US" sz="3600" dirty="0" err="1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methylene</a:t>
            </a:r>
            <a:r>
              <a:rPr lang="en" altLang="en-US" sz="36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en" altLang="en-US" sz="3600" dirty="0" err="1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tetrahydrofolate</a:t>
            </a:r>
            <a:r>
              <a:rPr lang="en" altLang="en-US" sz="36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en" altLang="en-US" sz="3600" dirty="0" err="1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reductase </a:t>
            </a:r>
            <a:r>
              <a:rPr lang="en" altLang="en-US" sz="36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(MTHFR) </a:t>
            </a:r>
            <a:r>
              <a:rPr lang="en-US" altLang="en-US" sz="36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/>
            </a:r>
            <a:br>
              <a:rPr lang="en-US" altLang="en-US" sz="36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</a:br>
            <a:endParaRPr lang="en-US" altLang="en-US" sz="36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</p:txBody>
      </p:sp>
      <p:sp>
        <p:nvSpPr>
          <p:cNvPr id="59395" name="Content Placeholder 2"/>
          <p:cNvSpPr>
            <a:spLocks noGrp="1"/>
          </p:cNvSpPr>
          <p:nvPr>
            <p:ph idx="4294967295"/>
          </p:nvPr>
        </p:nvSpPr>
        <p:spPr>
          <a:xfrm>
            <a:off x="0" y="2204864"/>
            <a:ext cx="9038207" cy="3383632"/>
          </a:xfrm>
        </p:spPr>
        <p:txBody>
          <a:bodyPr/>
          <a:lstStyle/>
          <a:p>
            <a:pPr marL="514350" indent="-514350">
              <a:defRPr/>
            </a:pPr>
            <a:r>
              <a:rPr lang="en-US" alt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MTHFR gene mutation C677T produces MTHFR enzyme with reduced </a:t>
            </a:r>
            <a:r>
              <a:rPr lang="en-US" altLang="en-US" sz="22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activity</a:t>
            </a:r>
            <a:r>
              <a:rPr lang="sr-Latn-RS" altLang="en-US" sz="22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.</a:t>
            </a:r>
            <a:endParaRPr lang="en-US" altLang="en-US" sz="2200" dirty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514350" indent="-514350">
              <a:defRPr/>
            </a:pPr>
            <a:r>
              <a:rPr lang="en-US" alt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Mild </a:t>
            </a:r>
            <a:r>
              <a:rPr lang="en-US" altLang="en-US" sz="22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hyperhomocystinemia</a:t>
            </a:r>
            <a:r>
              <a:rPr lang="en-US" alt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occurs, especially in conditions of deficiency of vitamins B12, B6, and folic acid</a:t>
            </a:r>
          </a:p>
          <a:p>
            <a:pPr marL="0" indent="0">
              <a:buNone/>
              <a:defRPr/>
            </a:pPr>
            <a:endParaRPr lang="en-US" altLang="en-US" sz="2200" dirty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514350" indent="-514350">
              <a:defRPr/>
            </a:pPr>
            <a:r>
              <a:rPr lang="en-US" alt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The mutation is common in the general population</a:t>
            </a:r>
          </a:p>
          <a:p>
            <a:pPr marL="514350" indent="-514350">
              <a:defRPr/>
            </a:pPr>
            <a:endParaRPr lang="en-US" altLang="en-US" sz="2200" dirty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514350" indent="-514350">
              <a:defRPr/>
            </a:pPr>
            <a:r>
              <a:rPr lang="en-US" alt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Sufficient folate in the diet can prevent the occurrence of </a:t>
            </a:r>
            <a:r>
              <a:rPr lang="en-US" altLang="en-US" sz="2200" dirty="0" err="1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hyperhomocysteinemia</a:t>
            </a:r>
            <a:endParaRPr lang="en-US" altLang="en-US" sz="2200" dirty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4216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Title 1"/>
          <p:cNvSpPr>
            <a:spLocks noGrp="1"/>
          </p:cNvSpPr>
          <p:nvPr>
            <p:ph type="title" idx="4294967295"/>
          </p:nvPr>
        </p:nvSpPr>
        <p:spPr>
          <a:xfrm>
            <a:off x="137341" y="332656"/>
            <a:ext cx="8829675" cy="696913"/>
          </a:xfrm>
        </p:spPr>
        <p:txBody>
          <a:bodyPr/>
          <a:lstStyle/>
          <a:p>
            <a:r>
              <a:rPr lang="en" altLang="en-US" sz="36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Characteristics</a:t>
            </a:r>
            <a:r>
              <a:rPr lang="sr-Latn-RS" altLang="en-US" sz="36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of</a:t>
            </a:r>
            <a:r>
              <a:rPr lang="en" altLang="en-US" sz="36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sr-Latn-RS" altLang="en-US" sz="36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h</a:t>
            </a:r>
            <a:r>
              <a:rPr lang="en-US" sz="36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ereditary</a:t>
            </a:r>
            <a:r>
              <a:rPr lang="sr-Latn-RS" sz="36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altLang="en-US" sz="36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thrombophilia</a:t>
            </a:r>
            <a:endParaRPr lang="en-US" altLang="en-US" sz="36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</p:txBody>
      </p:sp>
      <p:sp>
        <p:nvSpPr>
          <p:cNvPr id="60419" name="Content Placeholder 2"/>
          <p:cNvSpPr>
            <a:spLocks noGrp="1"/>
          </p:cNvSpPr>
          <p:nvPr>
            <p:ph idx="4294967295"/>
          </p:nvPr>
        </p:nvSpPr>
        <p:spPr>
          <a:xfrm>
            <a:off x="323528" y="1379712"/>
            <a:ext cx="8655050" cy="5472608"/>
          </a:xfrm>
        </p:spPr>
        <p:txBody>
          <a:bodyPr/>
          <a:lstStyle/>
          <a:p>
            <a:pPr algn="just">
              <a:defRPr/>
            </a:pPr>
            <a:r>
              <a:rPr lang="en-US" alt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Inheritance: autosomal dominant</a:t>
            </a:r>
          </a:p>
          <a:p>
            <a:pPr algn="just">
              <a:defRPr/>
            </a:pPr>
            <a:r>
              <a:rPr lang="en-US" alt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FV Leiden, FII 20210A are relatively common mutations in the general population</a:t>
            </a:r>
          </a:p>
          <a:p>
            <a:pPr algn="just">
              <a:defRPr/>
            </a:pPr>
            <a:r>
              <a:rPr lang="en-US" alt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But 90% of patients with FV Leiden, FII 20210A never develop a thrombosis in their lifetime.</a:t>
            </a:r>
          </a:p>
          <a:p>
            <a:pPr algn="just">
              <a:defRPr/>
            </a:pPr>
            <a:r>
              <a:rPr lang="en-US" altLang="en-US" sz="22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PC</a:t>
            </a:r>
            <a:r>
              <a:rPr lang="sr-Latn-RS" altLang="en-US" sz="22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and </a:t>
            </a:r>
            <a:r>
              <a:rPr lang="en-US" altLang="en-US" sz="22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PS </a:t>
            </a:r>
            <a:r>
              <a:rPr lang="en-US" alt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deficiency are rare in the general population.</a:t>
            </a:r>
          </a:p>
          <a:p>
            <a:pPr algn="just">
              <a:defRPr/>
            </a:pPr>
            <a:r>
              <a:rPr lang="en-US" alt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50-60% of heterozygotes for </a:t>
            </a:r>
            <a:r>
              <a:rPr lang="en-US" altLang="en-US" sz="22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PC</a:t>
            </a:r>
            <a:r>
              <a:rPr lang="sr-Latn-RS" altLang="en-US" sz="22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and</a:t>
            </a:r>
            <a:r>
              <a:rPr lang="en-US" altLang="en-US" sz="22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alt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PS deficiency develop </a:t>
            </a:r>
            <a:r>
              <a:rPr lang="en-US" altLang="en-US" sz="22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thrombosis </a:t>
            </a:r>
            <a:r>
              <a:rPr lang="en-US" alt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by the age of 60.</a:t>
            </a:r>
          </a:p>
          <a:p>
            <a:pPr algn="just">
              <a:defRPr/>
            </a:pPr>
            <a:r>
              <a:rPr lang="en-US" alt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50-60% of patients with AT deficiency develop </a:t>
            </a:r>
            <a:r>
              <a:rPr lang="en-US" altLang="en-US" sz="22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thrombosis </a:t>
            </a:r>
            <a:r>
              <a:rPr lang="en-US" alt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before the age of 25, and 50-100% get thrombosis before the age of 60.</a:t>
            </a:r>
          </a:p>
          <a:p>
            <a:pPr marL="0" indent="0" algn="just">
              <a:buNone/>
              <a:defRPr/>
            </a:pPr>
            <a:r>
              <a:rPr lang="en-US" alt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endParaRPr lang="sr-Latn-RS" altLang="en-US" sz="2200" dirty="0" smtClean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indent="0" algn="just">
              <a:buNone/>
              <a:defRPr/>
            </a:pPr>
            <a:r>
              <a:rPr lang="en-US" altLang="en-US" sz="22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Persons </a:t>
            </a:r>
            <a:r>
              <a:rPr lang="en-US" alt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with AT deficiency are heterozygous - homozygous deficiency </a:t>
            </a:r>
            <a:r>
              <a:rPr lang="en-US" altLang="en-US" sz="22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is </a:t>
            </a:r>
            <a:r>
              <a:rPr lang="en-US" alt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incompatible with </a:t>
            </a:r>
            <a:r>
              <a:rPr lang="en-US" altLang="en-US" sz="22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life</a:t>
            </a:r>
            <a:endParaRPr lang="sr-Latn-CS" altLang="en-US" sz="22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>
              <a:defRPr/>
            </a:pPr>
            <a:endParaRPr lang="en-US" altLang="en-US" sz="20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>
              <a:defRPr/>
            </a:pPr>
            <a:endParaRPr lang="en-US" altLang="en-US" sz="20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54538" y="6308725"/>
            <a:ext cx="4062412" cy="3397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buFont typeface="Arial" charset="0"/>
              <a:buNone/>
              <a:defRPr/>
            </a:pPr>
            <a:r>
              <a:rPr lang="en" sz="1600" i="1" dirty="0">
                <a:solidFill>
                  <a:schemeClr val="bg1">
                    <a:lumMod val="75000"/>
                  </a:schemeClr>
                </a:solidFill>
                <a:cs typeface="+mn-cs"/>
              </a:rPr>
              <a:t>Stevens SM, J Thromb Thrombolysis 2016</a:t>
            </a:r>
            <a:endParaRPr lang="en-US" sz="1600" i="1" dirty="0">
              <a:solidFill>
                <a:schemeClr val="bg1">
                  <a:lumMod val="75000"/>
                </a:schemeClr>
              </a:solidFill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81428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Title 1"/>
          <p:cNvSpPr>
            <a:spLocks noGrp="1"/>
          </p:cNvSpPr>
          <p:nvPr>
            <p:ph type="title" idx="4294967295"/>
          </p:nvPr>
        </p:nvSpPr>
        <p:spPr>
          <a:xfrm>
            <a:off x="150018" y="260648"/>
            <a:ext cx="8786813" cy="1143000"/>
          </a:xfrm>
        </p:spPr>
        <p:txBody>
          <a:bodyPr/>
          <a:lstStyle/>
          <a:p>
            <a:r>
              <a:rPr lang="en-US" sz="3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Clinical </a:t>
            </a:r>
            <a:r>
              <a:rPr lang="sr-Latn-RS" sz="32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</a:t>
            </a:r>
            <a:r>
              <a:rPr lang="en-US" sz="3200" dirty="0" err="1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resentation</a:t>
            </a:r>
            <a:r>
              <a:rPr lang="en-US" sz="32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sr-Latn-RS" sz="32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of h</a:t>
            </a:r>
            <a:r>
              <a:rPr lang="en-US" sz="3200" dirty="0" err="1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ereditary</a:t>
            </a:r>
            <a:r>
              <a:rPr lang="sr-Latn-RS" sz="32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altLang="en-US" sz="32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thrombophilia</a:t>
            </a:r>
            <a:endParaRPr lang="en-US" sz="3200" dirty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84995" name="Content Placeholder 2"/>
          <p:cNvSpPr>
            <a:spLocks noGrp="1"/>
          </p:cNvSpPr>
          <p:nvPr>
            <p:ph idx="4294967295"/>
          </p:nvPr>
        </p:nvSpPr>
        <p:spPr>
          <a:xfrm>
            <a:off x="428624" y="1844824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Hereditary thrombophilia should be suspected in patients with a history of any of the following:</a:t>
            </a:r>
          </a:p>
          <a:p>
            <a:r>
              <a:rPr lang="en-US" sz="24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Recurrent venous thromboembolism</a:t>
            </a:r>
          </a:p>
          <a:p>
            <a:r>
              <a:rPr lang="en-US" sz="24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Venous thrombosis before age 40 years</a:t>
            </a:r>
          </a:p>
          <a:p>
            <a:r>
              <a:rPr lang="en-US" sz="24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 family history of venous thromboembolism</a:t>
            </a:r>
          </a:p>
          <a:p>
            <a:r>
              <a:rPr lang="en-US" sz="24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Thrombosis in unusual sites (</a:t>
            </a:r>
            <a:r>
              <a:rPr lang="en-US" sz="24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eg</a:t>
            </a:r>
            <a:r>
              <a:rPr lang="en-US" sz="24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, mesenteric vein, renal vein, hepatic, or cerebral thrombosis</a:t>
            </a:r>
            <a:r>
              <a:rPr lang="en-US" sz="24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)</a:t>
            </a:r>
            <a:endParaRPr lang="sr-Latn-RS" sz="2400" dirty="0" smtClean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>
              <a:defRPr/>
            </a:pPr>
            <a:r>
              <a:rPr lang="en" altLang="en-US" sz="24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Skin </a:t>
            </a:r>
            <a:r>
              <a:rPr lang="en" altLang="en-US" sz="24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necrosis after introduction of vitamin K antagonists</a:t>
            </a:r>
          </a:p>
          <a:p>
            <a:pPr>
              <a:defRPr/>
            </a:pPr>
            <a:r>
              <a:rPr lang="sr-Latn-RS" sz="24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L</a:t>
            </a:r>
            <a:r>
              <a:rPr lang="en-US" sz="24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ate </a:t>
            </a:r>
            <a:r>
              <a:rPr lang="en-US" sz="24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pregnancy </a:t>
            </a:r>
            <a:r>
              <a:rPr lang="en-US" sz="24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loss</a:t>
            </a:r>
            <a:r>
              <a:rPr lang="sr-Latn-RS" sz="24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(</a:t>
            </a:r>
            <a:r>
              <a:rPr lang="en-US" sz="24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miscarriage</a:t>
            </a:r>
            <a:r>
              <a:rPr lang="sr-Latn-RS" sz="24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)</a:t>
            </a:r>
            <a:endParaRPr lang="en-US" altLang="en-US" sz="2400" dirty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endParaRPr lang="en-US" sz="2400" dirty="0"/>
          </a:p>
          <a:p>
            <a:pPr marL="0" indent="0">
              <a:buNone/>
              <a:defRPr/>
            </a:pPr>
            <a:endParaRPr lang="sr-Latn-RS" altLang="en-US" sz="2400" dirty="0" smtClean="0">
              <a:solidFill>
                <a:srgbClr val="FF33CC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514350" indent="-514350">
              <a:buFontTx/>
              <a:buAutoNum type="arabicPeriod"/>
              <a:defRPr/>
            </a:pPr>
            <a:endParaRPr lang="en-US" altLang="en-US" sz="2400" dirty="0">
              <a:solidFill>
                <a:srgbClr val="FF33CC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indent="0">
              <a:buFontTx/>
              <a:buNone/>
              <a:defRPr/>
            </a:pPr>
            <a:endParaRPr lang="en-US" altLang="en-US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514350" indent="-514350">
              <a:buFontTx/>
              <a:buNone/>
              <a:defRPr/>
            </a:pPr>
            <a:endParaRPr lang="en-US" altLang="en-US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514350" indent="-514350">
              <a:buFontTx/>
              <a:buNone/>
              <a:defRPr/>
            </a:pPr>
            <a:r>
              <a:rPr lang="en" alt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</a:p>
          <a:p>
            <a:pPr marL="514350" indent="-514350">
              <a:defRPr/>
            </a:pPr>
            <a:endParaRPr lang="en-US" altLang="en-US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6592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Title 1"/>
          <p:cNvSpPr>
            <a:spLocks noGrp="1"/>
          </p:cNvSpPr>
          <p:nvPr>
            <p:ph type="title" idx="4294967295"/>
          </p:nvPr>
        </p:nvSpPr>
        <p:spPr>
          <a:xfrm>
            <a:off x="0" y="332656"/>
            <a:ext cx="8686800" cy="1143000"/>
          </a:xfrm>
        </p:spPr>
        <p:txBody>
          <a:bodyPr/>
          <a:lstStyle/>
          <a:p>
            <a:r>
              <a:rPr lang="en-US" sz="3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Clinical </a:t>
            </a:r>
            <a:r>
              <a:rPr lang="sr-Latn-RS" sz="3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</a:t>
            </a:r>
            <a:r>
              <a:rPr lang="en-US" sz="32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resentation</a:t>
            </a:r>
            <a:r>
              <a:rPr lang="en-US" sz="3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sr-Latn-RS" sz="3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of h</a:t>
            </a:r>
            <a:r>
              <a:rPr lang="en-US" sz="32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ereditary</a:t>
            </a:r>
            <a:r>
              <a:rPr lang="sr-Latn-RS" sz="3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altLang="en-US" sz="32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thrombophilia</a:t>
            </a:r>
          </a:p>
        </p:txBody>
      </p:sp>
      <p:sp>
        <p:nvSpPr>
          <p:cNvPr id="63491" name="Content Placeholder 2"/>
          <p:cNvSpPr>
            <a:spLocks noGrp="1"/>
          </p:cNvSpPr>
          <p:nvPr>
            <p:ph idx="4294967295"/>
          </p:nvPr>
        </p:nvSpPr>
        <p:spPr>
          <a:xfrm>
            <a:off x="179512" y="1628800"/>
            <a:ext cx="8786812" cy="4306218"/>
          </a:xfrm>
        </p:spPr>
        <p:txBody>
          <a:bodyPr/>
          <a:lstStyle/>
          <a:p>
            <a:pPr marL="742950" indent="-742950">
              <a:buFontTx/>
              <a:buNone/>
              <a:defRPr/>
            </a:pPr>
            <a:r>
              <a:rPr lang="en" altLang="en-US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endParaRPr lang="en-US" altLang="en-US" sz="24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742950" indent="-742950">
              <a:buFontTx/>
              <a:buNone/>
              <a:defRPr/>
            </a:pPr>
            <a:r>
              <a:rPr lang="sr-Latn-RS" altLang="en-US" sz="24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1. </a:t>
            </a:r>
            <a:r>
              <a:rPr lang="sr-Latn-RS" alt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</a:t>
            </a:r>
            <a:r>
              <a:rPr lang="en-US" alt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he </a:t>
            </a:r>
            <a:r>
              <a:rPr lang="en-US" alt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most typical </a:t>
            </a:r>
            <a:r>
              <a:rPr lang="en-US" alt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manifestation</a:t>
            </a:r>
            <a:r>
              <a:rPr lang="sr-Latn-RS" alt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is </a:t>
            </a:r>
            <a:r>
              <a:rPr lang="sr-Latn-RS" altLang="en-US" sz="2000" dirty="0" smtClean="0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d</a:t>
            </a:r>
            <a:r>
              <a:rPr lang="en-US" altLang="en-US" sz="2000" dirty="0" err="1" smtClean="0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eep</a:t>
            </a:r>
            <a:r>
              <a:rPr lang="en-US" altLang="en-US" sz="2000" dirty="0" smtClean="0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altLang="en-US" sz="2000" dirty="0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vein thrombosis of the leg </a:t>
            </a:r>
          </a:p>
          <a:p>
            <a:pPr>
              <a:defRPr/>
            </a:pPr>
            <a:r>
              <a:rPr lang="en-US" alt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Thrombosis of superficial veins, cerebral venous sinuses, splanchnic </a:t>
            </a:r>
            <a:endParaRPr lang="sr-Latn-RS" altLang="en-US" sz="2000" dirty="0" smtClean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  <a:defRPr/>
            </a:pPr>
            <a:r>
              <a:rPr lang="sr-Latn-RS" alt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     </a:t>
            </a:r>
            <a:r>
              <a:rPr lang="en-US" alt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blood </a:t>
            </a:r>
            <a:r>
              <a:rPr lang="en-US" alt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vessels, central retinal vein (rare)</a:t>
            </a:r>
          </a:p>
          <a:p>
            <a:pPr marL="742950" indent="-742950">
              <a:buFontTx/>
              <a:buNone/>
              <a:defRPr/>
            </a:pPr>
            <a:endParaRPr lang="en-US" altLang="en-US" sz="2000" dirty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742950" indent="-742950">
              <a:buFontTx/>
              <a:buNone/>
              <a:defRPr/>
            </a:pPr>
            <a:r>
              <a:rPr lang="sr-Latn-RS" alt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2. </a:t>
            </a:r>
            <a:r>
              <a:rPr lang="en-US" alt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Arterial </a:t>
            </a:r>
            <a:r>
              <a:rPr lang="en-US" alt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thrombosis: rare in congenital </a:t>
            </a:r>
            <a:r>
              <a:rPr lang="en-US" altLang="en-US" sz="20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thrombophilias</a:t>
            </a:r>
            <a:endParaRPr lang="en-US" altLang="en-US" sz="2000" dirty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742950" indent="-742950">
              <a:buFontTx/>
              <a:buNone/>
              <a:defRPr/>
            </a:pPr>
            <a:endParaRPr lang="en-US" altLang="en-US" sz="2000" dirty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742950" indent="-742950">
              <a:buFontTx/>
              <a:buNone/>
              <a:defRPr/>
            </a:pPr>
            <a:r>
              <a:rPr lang="en-US" alt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3</a:t>
            </a:r>
            <a:r>
              <a:rPr lang="en-US" alt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. Arterial + venous thrombosis: more common in antiphospholipid syndrome and </a:t>
            </a:r>
            <a:r>
              <a:rPr lang="en-US" altLang="en-US" sz="2000" dirty="0" err="1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hyperhomocysteinemia</a:t>
            </a:r>
            <a:endParaRPr lang="en-US" altLang="en-US" sz="2000" dirty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9937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" altLang="en-US" sz="320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Complications in pregnancy</a:t>
            </a:r>
            <a:endParaRPr lang="en-US" altLang="en-US" sz="320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</p:txBody>
      </p:sp>
      <p:sp>
        <p:nvSpPr>
          <p:cNvPr id="77827" name="Content Placeholder 2"/>
          <p:cNvSpPr>
            <a:spLocks noGrp="1"/>
          </p:cNvSpPr>
          <p:nvPr>
            <p:ph idx="1"/>
          </p:nvPr>
        </p:nvSpPr>
        <p:spPr>
          <a:xfrm>
            <a:off x="214313" y="1785938"/>
            <a:ext cx="8472487" cy="4811414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 38% of women with obstetric complications, the presence of thrombophilia was proven</a:t>
            </a:r>
          </a:p>
          <a:p>
            <a:pPr marL="0" indent="0">
              <a:buNone/>
              <a:defRPr/>
            </a:pPr>
            <a:r>
              <a:rPr lang="en-US" sz="20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Inadequate </a:t>
            </a:r>
            <a:r>
              <a:rPr lang="en-US" sz="2000" dirty="0">
                <a:solidFill>
                  <a:schemeClr val="accent6">
                    <a:lumMod val="60000"/>
                    <a:lumOff val="4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placental perfusion </a:t>
            </a:r>
            <a:r>
              <a:rPr 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is associated with:</a:t>
            </a:r>
          </a:p>
          <a:p>
            <a:pPr>
              <a:defRPr/>
            </a:pPr>
            <a:r>
              <a:rPr 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early and </a:t>
            </a:r>
            <a:r>
              <a:rPr lang="sr-Latn-R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late </a:t>
            </a:r>
            <a:r>
              <a:rPr 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pregnancy </a:t>
            </a:r>
            <a:r>
              <a:rPr 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loss</a:t>
            </a:r>
            <a:r>
              <a:rPr lang="sr-Latn-R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(</a:t>
            </a:r>
            <a:r>
              <a:rPr 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miscarriage</a:t>
            </a:r>
            <a:r>
              <a:rPr lang="sr-Latn-R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)</a:t>
            </a:r>
            <a:endParaRPr lang="en-US" altLang="en-US" sz="2000" dirty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>
              <a:defRPr/>
            </a:pPr>
            <a:r>
              <a:rPr 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severe </a:t>
            </a:r>
            <a:r>
              <a:rPr 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preeclampsia,</a:t>
            </a:r>
          </a:p>
          <a:p>
            <a:pPr>
              <a:defRPr/>
            </a:pPr>
            <a:r>
              <a:rPr 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intrauterine fetal growth retardation </a:t>
            </a:r>
          </a:p>
          <a:p>
            <a:pPr>
              <a:defRPr/>
            </a:pPr>
            <a:r>
              <a:rPr 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placental </a:t>
            </a:r>
            <a:r>
              <a:rPr 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abruption</a:t>
            </a:r>
            <a:endParaRPr lang="sr-Latn-RS" sz="2000" dirty="0" smtClean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>
              <a:defRPr/>
            </a:pPr>
            <a:endParaRPr lang="sr-Latn-RS" sz="2000" dirty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  <a:defRPr/>
            </a:pPr>
            <a:r>
              <a:rPr lang="en-US" sz="2000" dirty="0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Recurrent </a:t>
            </a:r>
            <a:r>
              <a:rPr lang="en-US" sz="2000" dirty="0" smtClean="0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miscarriage</a:t>
            </a:r>
            <a:r>
              <a:rPr lang="sr-Latn-RS" sz="2000" dirty="0" smtClean="0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sr-Latn-R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is</a:t>
            </a:r>
            <a:r>
              <a:rPr 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defined as the loss of </a:t>
            </a:r>
            <a:r>
              <a:rPr lang="en-US" sz="2000" dirty="0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two or more </a:t>
            </a:r>
            <a:r>
              <a:rPr lang="en-US" sz="2000" dirty="0" smtClean="0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pregnancies</a:t>
            </a:r>
            <a:r>
              <a:rPr lang="sr-Latn-R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.</a:t>
            </a:r>
          </a:p>
          <a:p>
            <a:pPr>
              <a:defRPr/>
            </a:pPr>
            <a:r>
              <a:rPr 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Thrombophilia </a:t>
            </a:r>
            <a:r>
              <a:rPr 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has been implicated in the cause of recurrent miscarriage, partly by the concept of thrombosis of the microvasculature </a:t>
            </a:r>
            <a:r>
              <a:rPr 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of </a:t>
            </a:r>
            <a:r>
              <a:rPr 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the </a:t>
            </a:r>
            <a:r>
              <a:rPr 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placenta</a:t>
            </a:r>
            <a:endParaRPr lang="sr-Latn-RS" sz="2000" dirty="0" smtClean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>
              <a:defRPr/>
            </a:pPr>
            <a:r>
              <a:rPr 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and through inhibition of </a:t>
            </a:r>
            <a:r>
              <a:rPr lang="en-US" sz="20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extravillous</a:t>
            </a:r>
            <a:r>
              <a:rPr 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trophoblast differentiation.</a:t>
            </a:r>
          </a:p>
        </p:txBody>
      </p:sp>
    </p:spTree>
    <p:extLst>
      <p:ext uri="{BB962C8B-B14F-4D97-AF65-F5344CB8AC3E}">
        <p14:creationId xmlns:p14="http://schemas.microsoft.com/office/powerpoint/2010/main" val="1157749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" altLang="en-US" sz="36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Diagnosis </a:t>
            </a:r>
            <a:r>
              <a:rPr lang="sr-Latn-RS" altLang="en-US" sz="36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of </a:t>
            </a:r>
            <a:r>
              <a:rPr lang="sr-Latn-RS" sz="36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h</a:t>
            </a:r>
            <a:r>
              <a:rPr lang="en-US" sz="36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ereditary</a:t>
            </a:r>
            <a:r>
              <a:rPr lang="en" altLang="en-US" sz="36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en" altLang="en-US" sz="36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thrombophilia</a:t>
            </a:r>
            <a:endParaRPr lang="en-US" altLang="en-US" sz="36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</p:txBody>
      </p:sp>
      <p:sp>
        <p:nvSpPr>
          <p:cNvPr id="77827" name="Content Placeholder 2"/>
          <p:cNvSpPr>
            <a:spLocks noGrp="1"/>
          </p:cNvSpPr>
          <p:nvPr>
            <p:ph idx="4294967295"/>
          </p:nvPr>
        </p:nvSpPr>
        <p:spPr>
          <a:xfrm>
            <a:off x="214313" y="1600200"/>
            <a:ext cx="8929687" cy="4525963"/>
          </a:xfrm>
        </p:spPr>
        <p:txBody>
          <a:bodyPr/>
          <a:lstStyle/>
          <a:p>
            <a:pPr>
              <a:buFontTx/>
              <a:buNone/>
            </a:pPr>
            <a:r>
              <a:rPr lang="en-US" altLang="en-US" sz="2400" b="1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Anamnesis</a:t>
            </a:r>
          </a:p>
          <a:p>
            <a:pPr>
              <a:buFontTx/>
              <a:buNone/>
            </a:pPr>
            <a:r>
              <a:rPr lang="en-US" altLang="en-US" sz="24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Data on thrombosis during life</a:t>
            </a:r>
          </a:p>
          <a:p>
            <a:pPr>
              <a:buFontTx/>
              <a:buNone/>
            </a:pPr>
            <a:r>
              <a:rPr lang="en-US" altLang="en-US" sz="2400" b="1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Family history</a:t>
            </a:r>
          </a:p>
          <a:p>
            <a:pPr>
              <a:buFontTx/>
              <a:buNone/>
            </a:pPr>
            <a:r>
              <a:rPr lang="en-US" altLang="en-US" sz="24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Data on thrombosis in close relatives</a:t>
            </a:r>
          </a:p>
          <a:p>
            <a:pPr>
              <a:buFontTx/>
              <a:buNone/>
            </a:pPr>
            <a:r>
              <a:rPr lang="en-US" altLang="en-US" sz="2400" b="1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Physical examination</a:t>
            </a:r>
          </a:p>
          <a:p>
            <a:pPr>
              <a:buFontTx/>
              <a:buNone/>
            </a:pPr>
            <a:r>
              <a:rPr lang="en-US" altLang="en-US" sz="24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Symptoms and signs of active thrombosis</a:t>
            </a:r>
          </a:p>
          <a:p>
            <a:pPr>
              <a:buFontTx/>
              <a:buNone/>
            </a:pPr>
            <a:r>
              <a:rPr lang="en-US" altLang="en-US" sz="2400" b="1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Lab analysis:</a:t>
            </a:r>
          </a:p>
          <a:p>
            <a:pPr>
              <a:buFontTx/>
              <a:buNone/>
            </a:pPr>
            <a:r>
              <a:rPr lang="en-US" altLang="en-US" sz="24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Hemostatic tests</a:t>
            </a:r>
          </a:p>
          <a:p>
            <a:pPr>
              <a:buFontTx/>
              <a:buNone/>
            </a:pPr>
            <a:r>
              <a:rPr lang="en-US" altLang="en-US" sz="24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Genetic tests</a:t>
            </a:r>
          </a:p>
        </p:txBody>
      </p:sp>
    </p:spTree>
    <p:extLst>
      <p:ext uri="{BB962C8B-B14F-4D97-AF65-F5344CB8AC3E}">
        <p14:creationId xmlns:p14="http://schemas.microsoft.com/office/powerpoint/2010/main" val="1049079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Title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686800" cy="1143000"/>
          </a:xfrm>
        </p:spPr>
        <p:txBody>
          <a:bodyPr/>
          <a:lstStyle/>
          <a:p>
            <a:r>
              <a:rPr lang="en" altLang="en-US" sz="32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Laboratory </a:t>
            </a:r>
            <a:r>
              <a:rPr lang="en" altLang="en-US" sz="32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diagnos</a:t>
            </a:r>
            <a:r>
              <a:rPr lang="sr-Latn-RS" altLang="en-US" sz="32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is</a:t>
            </a:r>
            <a:r>
              <a:rPr lang="en" altLang="en-US" sz="32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sr-Latn-RS" altLang="en-US" sz="32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of </a:t>
            </a:r>
            <a:r>
              <a:rPr lang="sr-Latn-RS" sz="3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h</a:t>
            </a:r>
            <a:r>
              <a:rPr lang="en-US" sz="32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ereditary</a:t>
            </a:r>
            <a:r>
              <a:rPr lang="en" altLang="en-US" sz="32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thrombophilia </a:t>
            </a:r>
            <a:endParaRPr lang="en-US" altLang="en-US" sz="32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</p:txBody>
      </p:sp>
      <p:sp>
        <p:nvSpPr>
          <p:cNvPr id="78851" name="TextBox 3"/>
          <p:cNvSpPr txBox="1">
            <a:spLocks noChangeArrowheads="1"/>
          </p:cNvSpPr>
          <p:nvPr/>
        </p:nvSpPr>
        <p:spPr bwMode="auto">
          <a:xfrm>
            <a:off x="5143500" y="1571625"/>
            <a:ext cx="2713948" cy="4093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" altLang="en-US" sz="2000" b="1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CONFIRMATION TESTS</a:t>
            </a:r>
            <a:endParaRPr lang="sv-SE" altLang="en-US" sz="2000" b="1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 eaLnBrk="1" hangingPunct="1"/>
            <a:r>
              <a:rPr lang="sv-SE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PC </a:t>
            </a:r>
            <a:r>
              <a:rPr lang="sr-Cyrl-CS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А</a:t>
            </a:r>
            <a:r>
              <a:rPr lang="sr-Latn-CS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g</a:t>
            </a:r>
            <a:endParaRPr lang="sv-SE" altLang="en-US" sz="20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 eaLnBrk="1" hangingPunct="1"/>
            <a:r>
              <a:rPr lang="sv-SE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PS </a:t>
            </a:r>
            <a:r>
              <a:rPr lang="sr-Latn-CS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Ag</a:t>
            </a:r>
            <a:endParaRPr lang="sv-SE" altLang="en-US" sz="20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 eaLnBrk="1" hangingPunct="1"/>
            <a:r>
              <a:rPr lang="sv-SE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AT </a:t>
            </a:r>
            <a:r>
              <a:rPr lang="sr-Latn-CS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Ag</a:t>
            </a:r>
            <a:endParaRPr lang="sv-SE" altLang="en-US" sz="20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 eaLnBrk="1" hangingPunct="1"/>
            <a:endParaRPr lang="sv-SE" altLang="en-US" sz="20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 eaLnBrk="1" hangingPunct="1"/>
            <a:r>
              <a:rPr lang="en" altLang="en-US" sz="2000" b="1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ADDITIONAL TESTS</a:t>
            </a:r>
            <a:endParaRPr lang="sv-SE" altLang="en-US" sz="2000" b="1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 eaLnBrk="1" hangingPunct="1"/>
            <a:r>
              <a:rPr lang="en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Plasminogen </a:t>
            </a:r>
            <a:r>
              <a:rPr lang="en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Ag </a:t>
            </a:r>
            <a:r>
              <a:rPr lang="en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and Act</a:t>
            </a:r>
            <a:endParaRPr lang="sv-SE" altLang="en-US" sz="20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 eaLnBrk="1" hangingPunct="1"/>
            <a:r>
              <a:rPr lang="en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t-PA</a:t>
            </a:r>
          </a:p>
          <a:p>
            <a:pPr eaLnBrk="1" hangingPunct="1"/>
            <a:r>
              <a:rPr lang="en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dysfibrinogenemia (TT)</a:t>
            </a:r>
          </a:p>
          <a:p>
            <a:pPr eaLnBrk="1" hangingPunct="1"/>
            <a:r>
              <a:rPr lang="en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FXII</a:t>
            </a:r>
          </a:p>
          <a:p>
            <a:pPr eaLnBrk="1" hangingPunct="1"/>
            <a:endParaRPr lang="sv-SE" altLang="en-US" sz="20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 eaLnBrk="1" hangingPunct="1"/>
            <a:r>
              <a:rPr lang="en" altLang="en-US" sz="2000" b="1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ADDITIONAL TESTS</a:t>
            </a:r>
            <a:endParaRPr lang="sv-SE" altLang="en-US" sz="2000" b="1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 eaLnBrk="1" hangingPunct="1"/>
            <a:r>
              <a:rPr lang="en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MTHFR polymorphism</a:t>
            </a:r>
            <a:endParaRPr lang="sv-SE" altLang="en-US" sz="20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</p:txBody>
      </p:sp>
      <p:sp>
        <p:nvSpPr>
          <p:cNvPr id="78852" name="TextBox 4"/>
          <p:cNvSpPr txBox="1">
            <a:spLocks noChangeArrowheads="1"/>
          </p:cNvSpPr>
          <p:nvPr/>
        </p:nvSpPr>
        <p:spPr bwMode="auto">
          <a:xfrm>
            <a:off x="357188" y="1714500"/>
            <a:ext cx="4357687" cy="378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en-US" sz="2000" b="1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ROUTINE TESTS</a:t>
            </a:r>
          </a:p>
          <a:p>
            <a:pPr eaLnBrk="1" hangingPunct="1"/>
            <a:r>
              <a:rPr lang="en-US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APC resistance (modified</a:t>
            </a:r>
          </a:p>
          <a:p>
            <a:pPr eaLnBrk="1" hangingPunct="1"/>
            <a:r>
              <a:rPr lang="en-US" altLang="en-US" sz="2000" dirty="0" err="1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aPTT</a:t>
            </a:r>
            <a:r>
              <a:rPr lang="en-US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test)</a:t>
            </a:r>
          </a:p>
          <a:p>
            <a:pPr eaLnBrk="1" hangingPunct="1"/>
            <a:r>
              <a:rPr lang="en-US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PC functional test</a:t>
            </a:r>
          </a:p>
          <a:p>
            <a:pPr eaLnBrk="1" hangingPunct="1"/>
            <a:r>
              <a:rPr lang="en-US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PS functional test (free)</a:t>
            </a:r>
          </a:p>
          <a:p>
            <a:pPr eaLnBrk="1" hangingPunct="1"/>
            <a:r>
              <a:rPr lang="en-US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AT functional test</a:t>
            </a:r>
          </a:p>
          <a:p>
            <a:pPr eaLnBrk="1" hangingPunct="1"/>
            <a:r>
              <a:rPr lang="en-US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Lupus anticoagulant (LAC)</a:t>
            </a:r>
          </a:p>
          <a:p>
            <a:pPr eaLnBrk="1" hangingPunct="1"/>
            <a:r>
              <a:rPr lang="en-US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Antiphospholipid antibodies (AFA)</a:t>
            </a:r>
          </a:p>
          <a:p>
            <a:pPr eaLnBrk="1" hangingPunct="1"/>
            <a:r>
              <a:rPr lang="en-US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FVIII</a:t>
            </a:r>
          </a:p>
          <a:p>
            <a:pPr eaLnBrk="1" hangingPunct="1"/>
            <a:r>
              <a:rPr lang="en-US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FV Leiden mutation (G1691A)</a:t>
            </a:r>
          </a:p>
          <a:p>
            <a:pPr eaLnBrk="1" hangingPunct="1"/>
            <a:r>
              <a:rPr lang="sr-Latn-RS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P</a:t>
            </a:r>
            <a:r>
              <a:rPr lang="en-US" altLang="en-US" sz="2000" dirty="0" err="1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rothrombin</a:t>
            </a:r>
            <a:r>
              <a:rPr lang="en-US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en-US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mutation (G20210A)</a:t>
            </a:r>
          </a:p>
          <a:p>
            <a:pPr eaLnBrk="1" hangingPunct="1"/>
            <a:r>
              <a:rPr lang="en-US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homocysteine</a:t>
            </a:r>
            <a:endParaRPr lang="sv-SE" altLang="en-US" sz="20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4487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en-US" altLang="en-US"/>
          </a:p>
        </p:txBody>
      </p:sp>
      <p:pic>
        <p:nvPicPr>
          <p:cNvPr id="79875" name="Picture 2" descr="F:\DR CECA\A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79876" name="TextBox 3"/>
          <p:cNvSpPr txBox="1">
            <a:spLocks noChangeArrowheads="1"/>
          </p:cNvSpPr>
          <p:nvPr/>
        </p:nvSpPr>
        <p:spPr bwMode="auto">
          <a:xfrm>
            <a:off x="1643063" y="1857375"/>
            <a:ext cx="1500187" cy="369888"/>
          </a:xfrm>
          <a:prstGeom prst="rect">
            <a:avLst/>
          </a:prstGeom>
          <a:solidFill>
            <a:srgbClr val="D9D9D9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60012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 idx="4294967295"/>
          </p:nvPr>
        </p:nvSpPr>
        <p:spPr>
          <a:xfrm>
            <a:off x="428625" y="-212725"/>
            <a:ext cx="8229600" cy="1141413"/>
          </a:xfrm>
        </p:spPr>
        <p:txBody>
          <a:bodyPr/>
          <a:lstStyle/>
          <a:p>
            <a:r>
              <a:rPr lang="en" sz="3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Classification </a:t>
            </a:r>
            <a:r>
              <a:rPr lang="en" altLang="en-US" sz="3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of Von Willebrand disease</a:t>
            </a:r>
            <a:endParaRPr lang="en-US" altLang="en-US" sz="32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</p:txBody>
      </p:sp>
      <p:pic>
        <p:nvPicPr>
          <p:cNvPr id="12291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1143000" y="642938"/>
            <a:ext cx="6419850" cy="4057650"/>
          </a:xfrm>
        </p:spPr>
      </p:pic>
      <p:sp>
        <p:nvSpPr>
          <p:cNvPr id="14340" name="Rectangle 3"/>
          <p:cNvSpPr>
            <a:spLocks noChangeArrowheads="1"/>
          </p:cNvSpPr>
          <p:nvPr/>
        </p:nvSpPr>
        <p:spPr bwMode="auto">
          <a:xfrm>
            <a:off x="857250" y="4929188"/>
            <a:ext cx="707231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14350" indent="-514350" eaLnBrk="1" hangingPunct="1">
              <a:buFontTx/>
              <a:buAutoNum type="arabicPeriod"/>
            </a:pPr>
            <a:r>
              <a:rPr lang="en" altLang="en-US" sz="240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Severe form: vWFAct&lt;10%, FVIII&lt;20%</a:t>
            </a:r>
          </a:p>
          <a:p>
            <a:pPr marL="514350" indent="-514350" eaLnBrk="1" hangingPunct="1">
              <a:buFontTx/>
              <a:buAutoNum type="arabicPeriod"/>
            </a:pPr>
            <a:r>
              <a:rPr lang="en" altLang="en-US" sz="240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Moderate form: FAct 10-30%, FVIII 20-40%</a:t>
            </a:r>
          </a:p>
          <a:p>
            <a:pPr marL="514350" indent="-514350" eaLnBrk="1" hangingPunct="1">
              <a:buFontTx/>
              <a:buAutoNum type="arabicPeriod"/>
            </a:pPr>
            <a:r>
              <a:rPr lang="en" altLang="en-US" sz="240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Mild form: vWFAct 30-50%, FVIII 40-60%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63770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43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43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43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43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" altLang="en-US" sz="32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Laboratory diagnos</a:t>
            </a:r>
            <a:r>
              <a:rPr lang="sr-Latn-RS" altLang="en-US" sz="32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is</a:t>
            </a:r>
            <a:r>
              <a:rPr lang="en" altLang="en-US" sz="32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sr-Latn-RS" altLang="en-US" sz="32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of </a:t>
            </a:r>
            <a:r>
              <a:rPr lang="sr-Latn-RS" sz="3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h</a:t>
            </a:r>
            <a:r>
              <a:rPr lang="en-US" sz="32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ereditary</a:t>
            </a:r>
            <a:r>
              <a:rPr lang="en" altLang="en-US" sz="32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thrombophilia </a:t>
            </a:r>
            <a:endParaRPr lang="en-US" altLang="en-US" sz="32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</p:txBody>
      </p:sp>
      <p:sp>
        <p:nvSpPr>
          <p:cNvPr id="80899" name="Content Placeholder 2"/>
          <p:cNvSpPr>
            <a:spLocks noGrp="1"/>
          </p:cNvSpPr>
          <p:nvPr>
            <p:ph idx="4294967295"/>
          </p:nvPr>
        </p:nvSpPr>
        <p:spPr>
          <a:xfrm>
            <a:off x="323528" y="2060848"/>
            <a:ext cx="7814071" cy="2980928"/>
          </a:xfrm>
        </p:spPr>
        <p:txBody>
          <a:bodyPr/>
          <a:lstStyle/>
          <a:p>
            <a:pPr>
              <a:buFontTx/>
              <a:buNone/>
            </a:pPr>
            <a:r>
              <a:rPr lang="en" altLang="en-US" sz="28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en-US" altLang="en-US" sz="2400" b="1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Genetic testing</a:t>
            </a:r>
          </a:p>
          <a:p>
            <a:r>
              <a:rPr lang="en" altLang="en-US" sz="24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PCR analysis </a:t>
            </a:r>
            <a:r>
              <a:rPr lang="sr-Latn-RS" altLang="en-US" sz="24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f</a:t>
            </a:r>
            <a:r>
              <a:rPr lang="en" altLang="en-US" sz="24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or </a:t>
            </a:r>
            <a:r>
              <a:rPr lang="en" altLang="en-US" sz="24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FV Leiden mutation </a:t>
            </a:r>
          </a:p>
          <a:p>
            <a:r>
              <a:rPr lang="en" altLang="en-US" sz="24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PCR </a:t>
            </a:r>
            <a:r>
              <a:rPr lang="sr-Latn-RS" altLang="en-US" sz="24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f</a:t>
            </a:r>
            <a:r>
              <a:rPr lang="en" altLang="en-US" sz="24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or </a:t>
            </a:r>
            <a:r>
              <a:rPr lang="en" altLang="en-US" sz="24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FII G 20210 A mutation</a:t>
            </a:r>
          </a:p>
          <a:p>
            <a:r>
              <a:rPr lang="en" altLang="en-US" sz="24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PCR analysis for PAI and MTHFR ?</a:t>
            </a:r>
          </a:p>
          <a:p>
            <a:pPr>
              <a:buFontTx/>
              <a:buNone/>
            </a:pPr>
            <a:endParaRPr lang="en-US" altLang="en-US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>
              <a:buFontTx/>
              <a:buNone/>
            </a:pPr>
            <a:endParaRPr lang="en-US" altLang="en-US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>
              <a:buFontTx/>
              <a:buNone/>
            </a:pPr>
            <a:endParaRPr lang="en-US" altLang="en-US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4824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Title 1"/>
          <p:cNvSpPr>
            <a:spLocks noGrp="1"/>
          </p:cNvSpPr>
          <p:nvPr>
            <p:ph type="title" idx="4294967295"/>
          </p:nvPr>
        </p:nvSpPr>
        <p:spPr>
          <a:xfrm>
            <a:off x="395536" y="188640"/>
            <a:ext cx="7895729" cy="1143000"/>
          </a:xfrm>
        </p:spPr>
        <p:txBody>
          <a:bodyPr/>
          <a:lstStyle/>
          <a:p>
            <a:r>
              <a:rPr lang="en" altLang="en-US" sz="32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Treatment </a:t>
            </a:r>
            <a:r>
              <a:rPr lang="sr-Latn-RS" altLang="en-US" sz="32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of </a:t>
            </a:r>
            <a:r>
              <a:rPr lang="en" altLang="en-US" sz="32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clinical manifestation </a:t>
            </a:r>
            <a:r>
              <a:rPr lang="sr-Latn-CS" altLang="en-US" sz="32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/>
            </a:r>
            <a:br>
              <a:rPr lang="sr-Latn-CS" altLang="en-US" sz="32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</a:br>
            <a:r>
              <a:rPr lang="sr-Latn-CS" altLang="en-US" sz="32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of </a:t>
            </a:r>
            <a:r>
              <a:rPr lang="sr-Latn-RS" sz="32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h</a:t>
            </a:r>
            <a:r>
              <a:rPr lang="en-US" sz="3200" dirty="0" err="1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ereditary</a:t>
            </a:r>
            <a:r>
              <a:rPr lang="en" altLang="en-US" sz="32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thrombophilia</a:t>
            </a:r>
            <a:endParaRPr lang="en-US" altLang="en-US" sz="32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</p:txBody>
      </p:sp>
      <p:sp>
        <p:nvSpPr>
          <p:cNvPr id="82947" name="Content Placeholder 2"/>
          <p:cNvSpPr>
            <a:spLocks noGrp="1"/>
          </p:cNvSpPr>
          <p:nvPr>
            <p:ph idx="4294967295"/>
          </p:nvPr>
        </p:nvSpPr>
        <p:spPr>
          <a:xfrm>
            <a:off x="235496" y="1628800"/>
            <a:ext cx="8472488" cy="5040337"/>
          </a:xfrm>
        </p:spPr>
        <p:txBody>
          <a:bodyPr/>
          <a:lstStyle/>
          <a:p>
            <a:pPr algn="just">
              <a:buFontTx/>
              <a:buNone/>
            </a:pPr>
            <a:r>
              <a:rPr lang="en" altLang="en-US" sz="1800" b="1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Treatment </a:t>
            </a:r>
            <a:r>
              <a:rPr lang="sr-Latn-RS" altLang="en-US" sz="1800" b="1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of </a:t>
            </a:r>
            <a:r>
              <a:rPr lang="en" altLang="en-US" sz="1800" b="1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acute </a:t>
            </a:r>
            <a:r>
              <a:rPr lang="en" altLang="en-US" sz="1800" b="1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thrombosis </a:t>
            </a:r>
            <a:endParaRPr lang="sr-Latn-CS" altLang="en-US" sz="1800" b="1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 algn="just"/>
            <a:r>
              <a:rPr lang="en" altLang="en-US" sz="18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It is similar to the treatment of thrombosis in people without thrombophilia</a:t>
            </a:r>
            <a:endParaRPr lang="sr-Cyrl-CS" altLang="en-US" sz="18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 algn="just"/>
            <a:r>
              <a:rPr lang="en" altLang="en-US" sz="1800" b="1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en" altLang="en-US" sz="18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Heparin / LMWH</a:t>
            </a:r>
            <a:endParaRPr lang="sr-Cyrl-CS" altLang="en-US" sz="18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 algn="just"/>
            <a:r>
              <a:rPr lang="en" altLang="en-US" sz="18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Oral anticoagulants </a:t>
            </a:r>
            <a:r>
              <a:rPr lang="en" altLang="en-US" sz="18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(higher target values of INR 2-3)</a:t>
            </a:r>
            <a:endParaRPr lang="en" altLang="en-US" sz="18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 marL="0" indent="0" algn="just">
              <a:buNone/>
            </a:pPr>
            <a:endParaRPr lang="en-US" altLang="en-US" sz="18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>
              <a:buNone/>
            </a:pPr>
            <a:r>
              <a:rPr lang="sr-Latn-RS" altLang="en-US" sz="1800" b="1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P</a:t>
            </a:r>
            <a:r>
              <a:rPr lang="en-US" altLang="en-US" sz="1800" b="1" dirty="0" err="1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rophylaxis</a:t>
            </a:r>
            <a:r>
              <a:rPr lang="en-US" altLang="en-US" sz="1800" b="1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sr-Latn-RS" altLang="en-US" sz="1800" b="1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of </a:t>
            </a:r>
            <a:r>
              <a:rPr lang="en-US" altLang="en-US" sz="1800" b="1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re thrombosis</a:t>
            </a:r>
            <a:endParaRPr lang="sr-Latn-RS" altLang="en-US" sz="1800" b="1" dirty="0" smtClean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>
              <a:buNone/>
            </a:pPr>
            <a:r>
              <a:rPr lang="en" altLang="en-US" sz="1800" b="1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Long-term anticoagulant prophylaxis </a:t>
            </a:r>
            <a:r>
              <a:rPr lang="en" altLang="en-US" sz="18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is recommended </a:t>
            </a:r>
            <a:endParaRPr lang="sr-Latn-RS" altLang="en-US" sz="1800" dirty="0" smtClean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r>
              <a:rPr lang="en" altLang="en-US" sz="18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in patients with thrombophilia</a:t>
            </a:r>
            <a:r>
              <a:rPr lang="sr-Latn-RS" altLang="en-US" sz="18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and </a:t>
            </a:r>
            <a:r>
              <a:rPr lang="en-US" altLang="en-US" sz="18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repeated thrombosis</a:t>
            </a:r>
            <a:r>
              <a:rPr lang="sr-Latn-RS" altLang="en-US" sz="18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 </a:t>
            </a:r>
          </a:p>
          <a:p>
            <a:r>
              <a:rPr lang="sr-Latn-RS" altLang="en-US" sz="18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and  after </a:t>
            </a:r>
            <a:r>
              <a:rPr lang="en-US" altLang="en-US" sz="18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FIRST thrombosis in patients with AT deficiency, </a:t>
            </a:r>
            <a:r>
              <a:rPr lang="en-US" altLang="en-US" sz="18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homozygous </a:t>
            </a:r>
            <a:r>
              <a:rPr lang="en-US" altLang="en-US" sz="18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for FV Leiden or FII 20210A, combined </a:t>
            </a:r>
            <a:r>
              <a:rPr lang="en-US" altLang="en-US" sz="18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thrombophilia</a:t>
            </a:r>
            <a:r>
              <a:rPr lang="sr-Latn-RS" altLang="en-US" sz="18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(</a:t>
            </a:r>
            <a:r>
              <a:rPr lang="en-US" altLang="en-US" sz="18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consider discontinuation after 6-18 months in case of PC, PS deficit)</a:t>
            </a:r>
          </a:p>
          <a:p>
            <a:pPr>
              <a:buFontTx/>
              <a:buNone/>
            </a:pPr>
            <a:endParaRPr lang="en" altLang="en-US" sz="1800" b="1" dirty="0" smtClean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>
              <a:buFontTx/>
              <a:buNone/>
            </a:pPr>
            <a:r>
              <a:rPr lang="en" altLang="en-US" sz="1800" b="1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In asymptomatic carriers of mutations for thrombophilia</a:t>
            </a:r>
            <a:endParaRPr lang="en-US" altLang="en-US" sz="1800" b="1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r>
              <a:rPr lang="en" altLang="en-US" sz="1800" dirty="0">
                <a:latin typeface="Calibri Light" pitchFamily="34" charset="0"/>
                <a:cs typeface="Calibri Light" pitchFamily="34" charset="0"/>
              </a:rPr>
              <a:t> </a:t>
            </a:r>
            <a:r>
              <a:rPr lang="en" altLang="en-US" sz="1800" dirty="0">
                <a:solidFill>
                  <a:srgbClr val="7030A0"/>
                </a:solidFill>
                <a:latin typeface="Calibri Light" pitchFamily="34" charset="0"/>
                <a:cs typeface="Calibri Light" pitchFamily="34" charset="0"/>
              </a:rPr>
              <a:t>Anticoagulant </a:t>
            </a:r>
            <a:r>
              <a:rPr lang="en" altLang="en-US" sz="1800" dirty="0" smtClean="0">
                <a:solidFill>
                  <a:srgbClr val="7030A0"/>
                </a:solidFill>
                <a:latin typeface="Calibri Light" pitchFamily="34" charset="0"/>
                <a:cs typeface="Calibri Light" pitchFamily="34" charset="0"/>
              </a:rPr>
              <a:t>prophylaxis is recommended </a:t>
            </a:r>
            <a:r>
              <a:rPr lang="en" altLang="en-US" sz="1800" dirty="0">
                <a:solidFill>
                  <a:srgbClr val="7030A0"/>
                </a:solidFill>
                <a:latin typeface="Calibri Light" pitchFamily="34" charset="0"/>
                <a:cs typeface="Calibri Light" pitchFamily="34" charset="0"/>
              </a:rPr>
              <a:t>only in conditions with an increased risk of thrombosis</a:t>
            </a:r>
            <a:r>
              <a:rPr lang="en-US" altLang="en-US" sz="1800" dirty="0" smtClean="0">
                <a:solidFill>
                  <a:srgbClr val="7030A0"/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sr-Latn-RS" altLang="en-US" sz="1800" dirty="0" smtClean="0">
                <a:solidFill>
                  <a:srgbClr val="7030A0"/>
                </a:solidFill>
                <a:latin typeface="Calibri Light" pitchFamily="34" charset="0"/>
                <a:cs typeface="Calibri Light" pitchFamily="34" charset="0"/>
              </a:rPr>
              <a:t>(</a:t>
            </a:r>
            <a:r>
              <a:rPr lang="en" altLang="en-US" sz="1800" dirty="0" smtClean="0">
                <a:solidFill>
                  <a:srgbClr val="7030A0"/>
                </a:solidFill>
                <a:latin typeface="Calibri Light" pitchFamily="34" charset="0"/>
                <a:cs typeface="Calibri Light" pitchFamily="34" charset="0"/>
              </a:rPr>
              <a:t>"risky </a:t>
            </a:r>
            <a:r>
              <a:rPr lang="en" altLang="en-US" sz="1800" dirty="0">
                <a:solidFill>
                  <a:srgbClr val="7030A0"/>
                </a:solidFill>
                <a:latin typeface="Calibri Light" pitchFamily="34" charset="0"/>
                <a:cs typeface="Calibri Light" pitchFamily="34" charset="0"/>
              </a:rPr>
              <a:t>situations </a:t>
            </a:r>
            <a:r>
              <a:rPr lang="en" altLang="en-US" sz="1800" dirty="0" smtClean="0">
                <a:solidFill>
                  <a:srgbClr val="7030A0"/>
                </a:solidFill>
                <a:latin typeface="Calibri Light" pitchFamily="34" charset="0"/>
                <a:cs typeface="Calibri Light" pitchFamily="34" charset="0"/>
              </a:rPr>
              <a:t>„</a:t>
            </a:r>
            <a:r>
              <a:rPr lang="sr-Latn-RS" altLang="en-US" sz="1800" dirty="0" smtClean="0">
                <a:solidFill>
                  <a:srgbClr val="7030A0"/>
                </a:solidFill>
                <a:latin typeface="Calibri Light" pitchFamily="34" charset="0"/>
                <a:cs typeface="Calibri Light" pitchFamily="34" charset="0"/>
              </a:rPr>
              <a:t>)</a:t>
            </a:r>
            <a:r>
              <a:rPr lang="en" altLang="en-US" sz="18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: surgical interventions, immobilization, </a:t>
            </a:r>
            <a:r>
              <a:rPr lang="en" altLang="en-US" sz="18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postpartum period, pregnancy</a:t>
            </a:r>
            <a:endParaRPr lang="en-US" altLang="en-US" sz="18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endParaRPr lang="en-US" altLang="en-US" sz="2000" dirty="0">
              <a:latin typeface="Calibri Light" pitchFamily="34" charset="0"/>
              <a:cs typeface="Calibri Light" pitchFamily="34" charset="0"/>
            </a:endParaRPr>
          </a:p>
          <a:p>
            <a:pPr algn="just"/>
            <a:endParaRPr lang="en-US" altLang="en-US" sz="2000" dirty="0">
              <a:solidFill>
                <a:srgbClr val="7F7F7F"/>
              </a:solidFill>
              <a:latin typeface="Calibri Light" pitchFamily="34" charset="0"/>
              <a:cs typeface="Calibri Ligh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1240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Title 1"/>
          <p:cNvSpPr>
            <a:spLocks noGrp="1"/>
          </p:cNvSpPr>
          <p:nvPr>
            <p:ph type="title"/>
          </p:nvPr>
        </p:nvSpPr>
        <p:spPr>
          <a:xfrm>
            <a:off x="266123" y="332656"/>
            <a:ext cx="8229600" cy="1143000"/>
          </a:xfrm>
        </p:spPr>
        <p:txBody>
          <a:bodyPr/>
          <a:lstStyle/>
          <a:p>
            <a:r>
              <a:rPr lang="en" altLang="en-US" sz="32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Prevention of </a:t>
            </a:r>
            <a:r>
              <a:rPr lang="en-US" altLang="en-US" sz="32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miscarriages </a:t>
            </a:r>
            <a:r>
              <a:rPr lang="en" altLang="en-US" sz="32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in </a:t>
            </a:r>
            <a:r>
              <a:rPr lang="en" altLang="en-US" sz="32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women with thrombophilia</a:t>
            </a:r>
          </a:p>
        </p:txBody>
      </p:sp>
      <p:sp>
        <p:nvSpPr>
          <p:cNvPr id="83971" name="Content Placeholder 2"/>
          <p:cNvSpPr>
            <a:spLocks noGrp="1"/>
          </p:cNvSpPr>
          <p:nvPr>
            <p:ph idx="1"/>
          </p:nvPr>
        </p:nvSpPr>
        <p:spPr>
          <a:xfrm>
            <a:off x="266123" y="1628800"/>
            <a:ext cx="8229600" cy="5229200"/>
          </a:xfrm>
        </p:spPr>
        <p:txBody>
          <a:bodyPr/>
          <a:lstStyle/>
          <a:p>
            <a:pPr marL="0" indent="0">
              <a:buNone/>
            </a:pPr>
            <a:r>
              <a:rPr lang="en-US" altLang="en-US" sz="22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Prophylaxis is used </a:t>
            </a:r>
            <a:r>
              <a:rPr lang="en-US" altLang="en-US" sz="22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in</a:t>
            </a:r>
            <a:r>
              <a:rPr lang="sr-Latn-RS" altLang="en-US" sz="22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:</a:t>
            </a:r>
            <a:endParaRPr lang="sr-Latn-RS" altLang="en-US" sz="22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r>
              <a:rPr lang="en-US" altLang="en-US" sz="22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Pregnant </a:t>
            </a:r>
            <a:r>
              <a:rPr lang="en-US" altLang="en-US" sz="22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women with thrombophilia </a:t>
            </a:r>
            <a:r>
              <a:rPr lang="en-US" altLang="en-US" sz="2200" dirty="0">
                <a:solidFill>
                  <a:schemeClr val="accent6">
                    <a:lumMod val="60000"/>
                    <a:lumOff val="40000"/>
                  </a:schemeClr>
                </a:solidFill>
                <a:latin typeface="Calibri Light" pitchFamily="34" charset="0"/>
                <a:cs typeface="Calibri Light" pitchFamily="34" charset="0"/>
              </a:rPr>
              <a:t>with 2 or more miscarriages </a:t>
            </a:r>
            <a:r>
              <a:rPr lang="en-US" altLang="en-US" sz="22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and without previous thrombosis: LMWH 50j/kg</a:t>
            </a:r>
          </a:p>
          <a:p>
            <a:r>
              <a:rPr lang="en-US" altLang="en-US" sz="22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Pregnant women with thrombophilia </a:t>
            </a:r>
            <a:r>
              <a:rPr lang="en-US" altLang="en-US" sz="2200" dirty="0">
                <a:solidFill>
                  <a:schemeClr val="accent6">
                    <a:lumMod val="60000"/>
                    <a:lumOff val="40000"/>
                  </a:schemeClr>
                </a:solidFill>
                <a:latin typeface="Calibri Light" pitchFamily="34" charset="0"/>
                <a:cs typeface="Calibri Light" pitchFamily="34" charset="0"/>
              </a:rPr>
              <a:t>with 2 or more miscarriages </a:t>
            </a:r>
            <a:r>
              <a:rPr lang="en-US" altLang="en-US" sz="22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and </a:t>
            </a:r>
            <a:r>
              <a:rPr lang="en-US" altLang="en-US" sz="2200" dirty="0">
                <a:solidFill>
                  <a:schemeClr val="accent6">
                    <a:lumMod val="60000"/>
                    <a:lumOff val="40000"/>
                  </a:schemeClr>
                </a:solidFill>
                <a:latin typeface="Calibri Light" pitchFamily="34" charset="0"/>
                <a:cs typeface="Calibri Light" pitchFamily="34" charset="0"/>
              </a:rPr>
              <a:t>previous VTE</a:t>
            </a:r>
            <a:r>
              <a:rPr lang="en-US" altLang="en-US" sz="22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: LMWH 75-100j/kg</a:t>
            </a:r>
          </a:p>
          <a:p>
            <a:r>
              <a:rPr lang="en-US" altLang="en-US" sz="22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Postpartum administration of LMWH is continued for 6 weeks</a:t>
            </a:r>
          </a:p>
          <a:p>
            <a:r>
              <a:rPr lang="en-US" altLang="en-US" sz="22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Folic acid at C677T for </a:t>
            </a:r>
            <a:r>
              <a:rPr lang="en-US" altLang="en-US" sz="22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MTHFR</a:t>
            </a:r>
            <a:endParaRPr lang="sr-Latn-RS" altLang="en-US" sz="2200" dirty="0" smtClean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 marL="0" indent="0">
              <a:buNone/>
            </a:pPr>
            <a:endParaRPr lang="sr-Latn-RS" altLang="en-US" sz="22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r>
              <a:rPr lang="sr-Latn-RS" sz="16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</a:t>
            </a:r>
            <a:r>
              <a:rPr lang="en-US" sz="1600" dirty="0" err="1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lthough</a:t>
            </a:r>
            <a:r>
              <a:rPr lang="en-US" sz="16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6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inherited thrombophilia </a:t>
            </a:r>
            <a:r>
              <a:rPr lang="en-US" sz="16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have </a:t>
            </a:r>
            <a:r>
              <a:rPr lang="en-US" sz="16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been associated with pregnancy </a:t>
            </a:r>
            <a:r>
              <a:rPr lang="en-US" sz="16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loss</a:t>
            </a:r>
            <a:r>
              <a:rPr lang="sr-Latn-RS" sz="16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many</a:t>
            </a:r>
            <a:r>
              <a:rPr lang="en-US" sz="16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sr-Latn-RS" sz="16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formal </a:t>
            </a:r>
            <a:r>
              <a:rPr lang="en-US" sz="16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guidelines </a:t>
            </a:r>
            <a:r>
              <a:rPr lang="en-US" sz="16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do not recommend heparin </a:t>
            </a:r>
            <a:r>
              <a:rPr lang="en-US" sz="16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treatment.</a:t>
            </a:r>
            <a:r>
              <a:rPr lang="sr-Latn-RS" sz="16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</a:p>
          <a:p>
            <a:r>
              <a:rPr lang="en-US" sz="16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This </a:t>
            </a:r>
            <a:r>
              <a:rPr lang="en-US" sz="16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is largely due to absence of trial evidence for this population, rather than evidence of absence of an </a:t>
            </a:r>
            <a:r>
              <a:rPr lang="en-US" sz="16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effect. </a:t>
            </a:r>
            <a:endParaRPr lang="sr-Latn-RS" sz="1600" dirty="0" smtClean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r>
              <a:rPr lang="en-US" sz="16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Despite </a:t>
            </a:r>
            <a:r>
              <a:rPr lang="en-US" sz="16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the absence of evidence and formal guidance, many clinicians prescribe heparin to women with recurrent miscarriage and inherited </a:t>
            </a:r>
            <a:r>
              <a:rPr lang="en-US" sz="16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thrombophilia.</a:t>
            </a:r>
            <a:r>
              <a:rPr lang="en-US" sz="16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 </a:t>
            </a:r>
            <a:endParaRPr lang="sr-Latn-RS" sz="1600" dirty="0" smtClean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r>
              <a:rPr lang="en-US" sz="16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The </a:t>
            </a:r>
            <a:r>
              <a:rPr lang="en-US" sz="16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European Recurrent Pregnancy Loss </a:t>
            </a:r>
            <a:r>
              <a:rPr lang="en-US" sz="16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guidelines</a:t>
            </a:r>
            <a:r>
              <a:rPr lang="sr-Latn-RS" sz="16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, </a:t>
            </a:r>
            <a:r>
              <a:rPr lang="en-US" sz="16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UK </a:t>
            </a:r>
            <a:r>
              <a:rPr lang="en-US" sz="16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guidelines </a:t>
            </a:r>
            <a:r>
              <a:rPr lang="sr-Latn-RS" sz="16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......</a:t>
            </a:r>
            <a:endParaRPr lang="sr-Latn-RS" altLang="en-US" sz="1600" dirty="0" smtClean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endParaRPr lang="sr-Latn-RS" altLang="en-US" sz="22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endParaRPr lang="sr-Latn-RS" altLang="en-US" sz="2200" dirty="0" smtClean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endParaRPr lang="sr-Latn-RS" altLang="en-US" sz="22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endParaRPr lang="sr-Latn-RS" altLang="en-US" sz="2200" dirty="0" smtClean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endParaRPr lang="sr-Latn-RS" altLang="en-US" sz="2200" dirty="0" smtClean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endParaRPr lang="sr-Latn-RS" altLang="en-US" sz="22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8254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Title 1"/>
          <p:cNvSpPr>
            <a:spLocks noGrp="1"/>
          </p:cNvSpPr>
          <p:nvPr>
            <p:ph type="title" idx="4294967295"/>
          </p:nvPr>
        </p:nvSpPr>
        <p:spPr>
          <a:xfrm>
            <a:off x="428625" y="0"/>
            <a:ext cx="8229600" cy="1143000"/>
          </a:xfrm>
        </p:spPr>
        <p:txBody>
          <a:bodyPr/>
          <a:lstStyle/>
          <a:p>
            <a:r>
              <a:rPr lang="en-US" sz="3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Antiphospholipid syndrome (APS)</a:t>
            </a:r>
            <a:r>
              <a:rPr lang="en-US" sz="3200" dirty="0">
                <a:latin typeface="Calibri Light" panose="020F0302020204030204" pitchFamily="34" charset="0"/>
                <a:cs typeface="Calibri Light" panose="020F0302020204030204" pitchFamily="34" charset="0"/>
              </a:rPr>
              <a:t> </a:t>
            </a:r>
            <a:endParaRPr lang="en" altLang="en-US" sz="32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</p:txBody>
      </p:sp>
      <p:sp>
        <p:nvSpPr>
          <p:cNvPr id="84995" name="Content Placeholder 2"/>
          <p:cNvSpPr>
            <a:spLocks noGrp="1"/>
          </p:cNvSpPr>
          <p:nvPr>
            <p:ph idx="4294967295"/>
          </p:nvPr>
        </p:nvSpPr>
        <p:spPr>
          <a:xfrm>
            <a:off x="179388" y="1143000"/>
            <a:ext cx="8964612" cy="5526360"/>
          </a:xfrm>
        </p:spPr>
        <p:txBody>
          <a:bodyPr/>
          <a:lstStyle/>
          <a:p>
            <a:pPr>
              <a:buFontTx/>
              <a:buNone/>
            </a:pPr>
            <a:r>
              <a:rPr 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Antiphospholipid </a:t>
            </a:r>
            <a:r>
              <a:rPr 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syndrome (APS) is an acquired autoimmune disorder that manifests </a:t>
            </a:r>
            <a:endParaRPr lang="sr-Latn-RS" sz="2000" dirty="0" smtClean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>
              <a:buFontTx/>
              <a:buNone/>
            </a:pPr>
            <a:r>
              <a:rPr 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clinically as</a:t>
            </a:r>
            <a:r>
              <a:rPr lang="sr-Latn-R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:</a:t>
            </a:r>
          </a:p>
          <a:p>
            <a:r>
              <a:rPr 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recurrent </a:t>
            </a:r>
            <a:r>
              <a:rPr 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venous or arterial thrombosis </a:t>
            </a:r>
            <a:endParaRPr lang="sr-Latn-RS" sz="2000" dirty="0" smtClean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r>
              <a:rPr 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and/or </a:t>
            </a:r>
            <a:r>
              <a:rPr 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fetal loss.</a:t>
            </a:r>
            <a:r>
              <a:rPr lang="en-US" sz="2000" baseline="30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 </a:t>
            </a:r>
            <a:endParaRPr lang="sr-Latn-RS" sz="2000" baseline="30000" dirty="0" smtClean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>
              <a:buFontTx/>
              <a:buNone/>
            </a:pPr>
            <a:r>
              <a:rPr lang="en-US" altLang="en-US" sz="2000" b="1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Antiphospholipid antibodies </a:t>
            </a:r>
            <a:r>
              <a:rPr lang="sr-Latn-RS" altLang="en-US" sz="2000" b="1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(</a:t>
            </a:r>
            <a:r>
              <a:rPr lang="en-US" sz="2000" b="1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aPL</a:t>
            </a:r>
            <a:r>
              <a:rPr lang="en-US" sz="2000" b="1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b="1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antibodies</a:t>
            </a:r>
            <a:r>
              <a:rPr lang="sr-Latn-R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) </a:t>
            </a:r>
            <a:r>
              <a:rPr lang="en-US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bind </a:t>
            </a:r>
            <a:r>
              <a:rPr lang="en-US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to </a:t>
            </a:r>
            <a:r>
              <a:rPr lang="en-US" altLang="en-US" sz="2000" dirty="0">
                <a:solidFill>
                  <a:schemeClr val="accent6">
                    <a:lumMod val="60000"/>
                    <a:lumOff val="40000"/>
                  </a:schemeClr>
                </a:solidFill>
                <a:latin typeface="Calibri Light" pitchFamily="34" charset="0"/>
                <a:cs typeface="Calibri Light" pitchFamily="34" charset="0"/>
              </a:rPr>
              <a:t>anionic phospholipids </a:t>
            </a:r>
            <a:r>
              <a:rPr lang="en-US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and </a:t>
            </a:r>
            <a:endParaRPr lang="sr-Latn-RS" altLang="en-US" sz="2000" dirty="0" smtClean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r>
              <a:rPr lang="en-US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in </a:t>
            </a:r>
            <a:r>
              <a:rPr lang="en-US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vitro slow down </a:t>
            </a:r>
            <a:r>
              <a:rPr lang="en-US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coagulation </a:t>
            </a:r>
            <a:endParaRPr lang="sr-Latn-RS" altLang="en-US" sz="2000" dirty="0" smtClean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r>
              <a:rPr lang="en-US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in </a:t>
            </a:r>
            <a:r>
              <a:rPr lang="en-US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vivo are associated with </a:t>
            </a:r>
            <a:r>
              <a:rPr lang="en-US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thrombosis,</a:t>
            </a:r>
            <a:r>
              <a:rPr lang="en-US" altLang="en-US" sz="2000" dirty="0">
                <a:solidFill>
                  <a:schemeClr val="accent6">
                    <a:lumMod val="60000"/>
                    <a:lumOff val="40000"/>
                  </a:schemeClr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en-US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miscarriages </a:t>
            </a:r>
            <a:r>
              <a:rPr lang="en-US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and </a:t>
            </a:r>
            <a:r>
              <a:rPr lang="en-US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thrombocytopenia, </a:t>
            </a:r>
            <a:endParaRPr lang="sr-Latn-RS" altLang="en-US" sz="2000" dirty="0" smtClean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r>
              <a:rPr lang="en-US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although </a:t>
            </a:r>
            <a:r>
              <a:rPr lang="en-US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less </a:t>
            </a:r>
            <a:r>
              <a:rPr lang="en-US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often</a:t>
            </a:r>
            <a:r>
              <a:rPr lang="sr-Latn-RS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en-US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lead </a:t>
            </a:r>
            <a:r>
              <a:rPr lang="en-US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to </a:t>
            </a:r>
            <a:r>
              <a:rPr lang="en-US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bleeding.</a:t>
            </a:r>
            <a:r>
              <a:rPr lang="en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</a:t>
            </a:r>
            <a:endParaRPr lang="en-US" altLang="en-US" sz="20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>
              <a:buFontTx/>
              <a:buNone/>
            </a:pPr>
            <a:endParaRPr lang="en-US" altLang="en-US" sz="20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>
              <a:buFontTx/>
              <a:buAutoNum type="arabicPeriod"/>
            </a:pPr>
            <a:r>
              <a:rPr lang="en" altLang="en-US" sz="2000" b="1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Lupus anticoagulant ( LA ) antibodies </a:t>
            </a:r>
            <a:r>
              <a:rPr lang="en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(</a:t>
            </a:r>
            <a:r>
              <a:rPr lang="en-US" sz="2000" kern="1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At IgG and IgM class family to the phospholipid-plasma protein complex</a:t>
            </a:r>
            <a:r>
              <a:rPr lang="en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): </a:t>
            </a:r>
            <a:r>
              <a:rPr lang="en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LAC , SCT</a:t>
            </a:r>
            <a:endParaRPr lang="en-US" altLang="en-US" sz="20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 marL="0" indent="0">
              <a:buNone/>
            </a:pPr>
            <a:r>
              <a:rPr lang="sr-Latn-RS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2. </a:t>
            </a:r>
            <a:r>
              <a:rPr lang="en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en" altLang="en-US" sz="2000" b="1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Anticardiolipin Antibodies ( </a:t>
            </a:r>
            <a:r>
              <a:rPr lang="en" altLang="en-US" sz="2000" b="1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A</a:t>
            </a:r>
            <a:r>
              <a:rPr lang="sr-Latn-RS" altLang="en-US" sz="2000" b="1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C</a:t>
            </a:r>
            <a:r>
              <a:rPr lang="en" altLang="en-US" sz="2000" b="1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A </a:t>
            </a:r>
            <a:r>
              <a:rPr lang="en" altLang="en-US" sz="2000" b="1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)- </a:t>
            </a:r>
            <a:r>
              <a:rPr lang="en-US" alt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(ELISA)</a:t>
            </a:r>
          </a:p>
          <a:p>
            <a:pPr>
              <a:buFontTx/>
              <a:buNone/>
            </a:pPr>
            <a:r>
              <a:rPr lang="en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3 </a:t>
            </a:r>
            <a:r>
              <a:rPr lang="en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. </a:t>
            </a:r>
            <a:r>
              <a:rPr lang="en" altLang="en-US" sz="2000" b="1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Anti beta 2 glycoprotein </a:t>
            </a:r>
            <a:r>
              <a:rPr lang="sr-Latn-RS" altLang="en-US" sz="2000" b="1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I</a:t>
            </a:r>
            <a:r>
              <a:rPr lang="en" altLang="en-US" sz="2000" b="1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en" altLang="en-US" sz="2000" b="1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At</a:t>
            </a:r>
            <a:endParaRPr lang="en-US" altLang="en-US" sz="2000" b="1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>
              <a:buFontTx/>
              <a:buNone/>
            </a:pPr>
            <a:endParaRPr lang="en-US" altLang="en-US" sz="20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>
              <a:buFont typeface="Wingdings" pitchFamily="2" charset="2"/>
              <a:buChar char="v"/>
            </a:pPr>
            <a:r>
              <a:rPr lang="en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LA more specific </a:t>
            </a:r>
            <a:r>
              <a:rPr lang="sr-Latn-RS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f</a:t>
            </a:r>
            <a:r>
              <a:rPr lang="en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or </a:t>
            </a:r>
            <a:r>
              <a:rPr lang="en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AFS , AKA more sensitive </a:t>
            </a:r>
            <a:r>
              <a:rPr lang="sr-Latn-RS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f</a:t>
            </a:r>
            <a:r>
              <a:rPr lang="en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or </a:t>
            </a:r>
            <a:r>
              <a:rPr lang="en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AFS</a:t>
            </a:r>
            <a:endParaRPr lang="en-US" altLang="en-US" sz="20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>
              <a:buFont typeface="Wingdings" pitchFamily="2" charset="2"/>
              <a:buChar char="ü"/>
            </a:pPr>
            <a:endParaRPr lang="en-US" altLang="en-US" sz="24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>
              <a:buFontTx/>
              <a:buNone/>
            </a:pPr>
            <a:endParaRPr lang="en-US" altLang="en-US" sz="24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7567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51520" y="1916832"/>
            <a:ext cx="8568952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sr-Latn-RS" sz="2200" dirty="0" smtClean="0">
                <a:solidFill>
                  <a:srgbClr val="002060"/>
                </a:solidFill>
                <a:latin typeface="Calibri Light" panose="020F0302020204030204" pitchFamily="34" charset="0"/>
                <a:ea typeface="Nirmala UI" panose="020B0502040204020203" pitchFamily="34" charset="0"/>
                <a:cs typeface="Calibri Light" panose="020F0302020204030204" pitchFamily="34" charset="0"/>
              </a:rPr>
              <a:t>M</a:t>
            </a:r>
            <a:r>
              <a:rPr lang="en-US" sz="2200" dirty="0" err="1" smtClean="0">
                <a:solidFill>
                  <a:srgbClr val="002060"/>
                </a:solidFill>
                <a:latin typeface="Calibri Light" panose="020F0302020204030204" pitchFamily="34" charset="0"/>
                <a:ea typeface="Nirmala UI" panose="020B0502040204020203" pitchFamily="34" charset="0"/>
                <a:cs typeface="Calibri Light" panose="020F0302020204030204" pitchFamily="34" charset="0"/>
              </a:rPr>
              <a:t>echanisms</a:t>
            </a:r>
            <a:r>
              <a:rPr lang="en-US" sz="2200" dirty="0" smtClean="0">
                <a:solidFill>
                  <a:srgbClr val="002060"/>
                </a:solidFill>
                <a:latin typeface="Calibri Light" panose="020F0302020204030204" pitchFamily="34" charset="0"/>
                <a:ea typeface="Nirmala UI" panose="020B0502040204020203" pitchFamily="34" charset="0"/>
                <a:cs typeface="Calibri Light" panose="020F0302020204030204" pitchFamily="34" charset="0"/>
              </a:rPr>
              <a:t> </a:t>
            </a:r>
            <a:r>
              <a:rPr lang="en-US" sz="2200" dirty="0">
                <a:solidFill>
                  <a:srgbClr val="002060"/>
                </a:solidFill>
                <a:latin typeface="Calibri Light" panose="020F0302020204030204" pitchFamily="34" charset="0"/>
                <a:ea typeface="Nirmala UI" panose="020B0502040204020203" pitchFamily="34" charset="0"/>
                <a:cs typeface="Calibri Light" panose="020F0302020204030204" pitchFamily="34" charset="0"/>
              </a:rPr>
              <a:t>of thrombosis are not well defined. </a:t>
            </a:r>
            <a:endParaRPr lang="sr-Latn-RS" sz="2200" dirty="0" smtClean="0">
              <a:solidFill>
                <a:srgbClr val="002060"/>
              </a:solidFill>
              <a:latin typeface="Calibri Light" panose="020F0302020204030204" pitchFamily="34" charset="0"/>
              <a:ea typeface="Nirmala UI" panose="020B0502040204020203" pitchFamily="34" charset="0"/>
              <a:cs typeface="Calibri Light" panose="020F0302020204030204" pitchFamily="34" charset="0"/>
            </a:endParaRPr>
          </a:p>
          <a:p>
            <a:endParaRPr lang="sr-Latn-RS" sz="2200" dirty="0">
              <a:solidFill>
                <a:srgbClr val="002060"/>
              </a:solidFill>
              <a:latin typeface="Calibri Light" panose="020F0302020204030204" pitchFamily="34" charset="0"/>
              <a:ea typeface="Nirmala UI" panose="020B0502040204020203" pitchFamily="34" charset="0"/>
              <a:cs typeface="Calibri Light" panose="020F03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sr-Latn-RS" sz="2200" dirty="0" smtClean="0">
                <a:solidFill>
                  <a:srgbClr val="002060"/>
                </a:solidFill>
                <a:latin typeface="Calibri Light" panose="020F0302020204030204" pitchFamily="34" charset="0"/>
                <a:ea typeface="Nirmala UI" panose="020B0502040204020203" pitchFamily="34" charset="0"/>
                <a:cs typeface="Calibri Light" panose="020F0302020204030204" pitchFamily="34" charset="0"/>
              </a:rPr>
              <a:t>D</a:t>
            </a:r>
            <a:r>
              <a:rPr lang="en-US" sz="2200" dirty="0" err="1" smtClean="0">
                <a:solidFill>
                  <a:srgbClr val="002060"/>
                </a:solidFill>
                <a:latin typeface="Calibri Light" panose="020F0302020204030204" pitchFamily="34" charset="0"/>
                <a:ea typeface="Nirmala UI" panose="020B0502040204020203" pitchFamily="34" charset="0"/>
                <a:cs typeface="Calibri Light" panose="020F0302020204030204" pitchFamily="34" charset="0"/>
              </a:rPr>
              <a:t>efect</a:t>
            </a:r>
            <a:r>
              <a:rPr lang="en-US" sz="2200" dirty="0" smtClean="0">
                <a:solidFill>
                  <a:srgbClr val="002060"/>
                </a:solidFill>
                <a:latin typeface="Calibri Light" panose="020F0302020204030204" pitchFamily="34" charset="0"/>
                <a:ea typeface="Nirmala UI" panose="020B0502040204020203" pitchFamily="34" charset="0"/>
                <a:cs typeface="Calibri Light" panose="020F0302020204030204" pitchFamily="34" charset="0"/>
              </a:rPr>
              <a:t> </a:t>
            </a:r>
            <a:r>
              <a:rPr lang="en-US" sz="2200" dirty="0">
                <a:solidFill>
                  <a:srgbClr val="002060"/>
                </a:solidFill>
                <a:latin typeface="Calibri Light" panose="020F0302020204030204" pitchFamily="34" charset="0"/>
                <a:ea typeface="Nirmala UI" panose="020B0502040204020203" pitchFamily="34" charset="0"/>
                <a:cs typeface="Calibri Light" panose="020F0302020204030204" pitchFamily="34" charset="0"/>
              </a:rPr>
              <a:t>in cellular apoptosis, which exposes membrane phospholipids to the binding of various plasma proteins, such as beta-2 glycoprotein I</a:t>
            </a:r>
            <a:r>
              <a:rPr lang="en-US" sz="2200" dirty="0" smtClean="0">
                <a:solidFill>
                  <a:srgbClr val="002060"/>
                </a:solidFill>
                <a:latin typeface="Calibri Light" panose="020F0302020204030204" pitchFamily="34" charset="0"/>
                <a:ea typeface="Nirmala UI" panose="020B0502040204020203" pitchFamily="34" charset="0"/>
                <a:cs typeface="Calibri Light" panose="020F0302020204030204" pitchFamily="34" charset="0"/>
              </a:rPr>
              <a:t>.</a:t>
            </a:r>
            <a:endParaRPr lang="sr-Latn-RS" sz="2200" dirty="0" smtClean="0">
              <a:solidFill>
                <a:srgbClr val="002060"/>
              </a:solidFill>
              <a:latin typeface="Calibri Light" panose="020F0302020204030204" pitchFamily="34" charset="0"/>
              <a:ea typeface="Nirmala UI" panose="020B0502040204020203" pitchFamily="34" charset="0"/>
              <a:cs typeface="Calibri Light" panose="020F0302020204030204" pitchFamily="34" charset="0"/>
            </a:endParaRPr>
          </a:p>
          <a:p>
            <a:endParaRPr lang="sr-Latn-RS" sz="2200" dirty="0" smtClean="0">
              <a:solidFill>
                <a:srgbClr val="002060"/>
              </a:solidFill>
              <a:latin typeface="Calibri Light" panose="020F0302020204030204" pitchFamily="34" charset="0"/>
              <a:ea typeface="Nirmala UI" panose="020B0502040204020203" pitchFamily="34" charset="0"/>
              <a:cs typeface="Calibri Light" panose="020F03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smtClean="0">
                <a:solidFill>
                  <a:srgbClr val="002060"/>
                </a:solidFill>
                <a:latin typeface="Calibri Light" panose="020F0302020204030204" pitchFamily="34" charset="0"/>
                <a:ea typeface="Nirmala UI" panose="020B0502040204020203" pitchFamily="34" charset="0"/>
                <a:cs typeface="Calibri Light" panose="020F0302020204030204" pitchFamily="34" charset="0"/>
              </a:rPr>
              <a:t> </a:t>
            </a:r>
            <a:r>
              <a:rPr lang="sr-Latn-RS" sz="2200" dirty="0">
                <a:solidFill>
                  <a:srgbClr val="002060"/>
                </a:solidFill>
                <a:latin typeface="Calibri Light" panose="020F0302020204030204" pitchFamily="34" charset="0"/>
                <a:ea typeface="Nirmala UI" panose="020B0502040204020203" pitchFamily="34" charset="0"/>
                <a:cs typeface="Calibri Light" panose="020F0302020204030204" pitchFamily="34" charset="0"/>
              </a:rPr>
              <a:t>P</a:t>
            </a:r>
            <a:r>
              <a:rPr lang="en-US" sz="2200" dirty="0" err="1" smtClean="0">
                <a:solidFill>
                  <a:srgbClr val="002060"/>
                </a:solidFill>
                <a:latin typeface="Calibri Light" panose="020F0302020204030204" pitchFamily="34" charset="0"/>
                <a:ea typeface="Nirmala UI" panose="020B0502040204020203" pitchFamily="34" charset="0"/>
                <a:cs typeface="Calibri Light" panose="020F0302020204030204" pitchFamily="34" charset="0"/>
              </a:rPr>
              <a:t>hospholipid</a:t>
            </a:r>
            <a:r>
              <a:rPr lang="en-US" sz="2200" dirty="0" smtClean="0">
                <a:solidFill>
                  <a:srgbClr val="002060"/>
                </a:solidFill>
                <a:latin typeface="Calibri Light" panose="020F0302020204030204" pitchFamily="34" charset="0"/>
                <a:ea typeface="Nirmala UI" panose="020B0502040204020203" pitchFamily="34" charset="0"/>
                <a:cs typeface="Calibri Light" panose="020F0302020204030204" pitchFamily="34" charset="0"/>
              </a:rPr>
              <a:t>-protein </a:t>
            </a:r>
            <a:r>
              <a:rPr lang="en-US" sz="2200" dirty="0">
                <a:solidFill>
                  <a:srgbClr val="002060"/>
                </a:solidFill>
                <a:latin typeface="Calibri Light" panose="020F0302020204030204" pitchFamily="34" charset="0"/>
                <a:ea typeface="Nirmala UI" panose="020B0502040204020203" pitchFamily="34" charset="0"/>
                <a:cs typeface="Calibri Light" panose="020F0302020204030204" pitchFamily="34" charset="0"/>
              </a:rPr>
              <a:t>complex is formed and a </a:t>
            </a:r>
            <a:r>
              <a:rPr lang="en-US" sz="2200" dirty="0" err="1">
                <a:solidFill>
                  <a:srgbClr val="002060"/>
                </a:solidFill>
                <a:latin typeface="Calibri Light" panose="020F0302020204030204" pitchFamily="34" charset="0"/>
                <a:ea typeface="Nirmala UI" panose="020B0502040204020203" pitchFamily="34" charset="0"/>
                <a:cs typeface="Calibri Light" panose="020F0302020204030204" pitchFamily="34" charset="0"/>
              </a:rPr>
              <a:t>neoepitope</a:t>
            </a:r>
            <a:r>
              <a:rPr lang="en-US" sz="2200" dirty="0">
                <a:solidFill>
                  <a:srgbClr val="002060"/>
                </a:solidFill>
                <a:latin typeface="Calibri Light" panose="020F0302020204030204" pitchFamily="34" charset="0"/>
                <a:ea typeface="Nirmala UI" panose="020B0502040204020203" pitchFamily="34" charset="0"/>
                <a:cs typeface="Calibri Light" panose="020F0302020204030204" pitchFamily="34" charset="0"/>
              </a:rPr>
              <a:t> is uncovered, which subsequently becomes the target of autoantibodies. </a:t>
            </a:r>
            <a:endParaRPr lang="sr-Latn-RS" sz="2200" dirty="0" smtClean="0">
              <a:solidFill>
                <a:srgbClr val="002060"/>
              </a:solidFill>
              <a:latin typeface="Calibri Light" panose="020F0302020204030204" pitchFamily="34" charset="0"/>
              <a:ea typeface="Nirmala UI" panose="020B0502040204020203" pitchFamily="34" charset="0"/>
              <a:cs typeface="Calibri Light" panose="020F03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sr-Latn-RS" sz="2200" dirty="0" smtClean="0">
              <a:solidFill>
                <a:srgbClr val="002060"/>
              </a:solidFill>
              <a:latin typeface="Calibri Light" panose="020F0302020204030204" pitchFamily="34" charset="0"/>
              <a:ea typeface="Nirmala UI" panose="020B0502040204020203" pitchFamily="34" charset="0"/>
              <a:cs typeface="Calibri Light" panose="020F03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smtClean="0">
                <a:solidFill>
                  <a:srgbClr val="002060"/>
                </a:solidFill>
                <a:latin typeface="Calibri Light" panose="020F0302020204030204" pitchFamily="34" charset="0"/>
                <a:ea typeface="Nirmala UI" panose="020B0502040204020203" pitchFamily="34" charset="0"/>
                <a:cs typeface="Calibri Light" panose="020F0302020204030204" pitchFamily="34" charset="0"/>
              </a:rPr>
              <a:t>Complement </a:t>
            </a:r>
            <a:r>
              <a:rPr lang="en-US" sz="2200" dirty="0">
                <a:solidFill>
                  <a:srgbClr val="002060"/>
                </a:solidFill>
                <a:latin typeface="Calibri Light" panose="020F0302020204030204" pitchFamily="34" charset="0"/>
                <a:ea typeface="Nirmala UI" panose="020B0502040204020203" pitchFamily="34" charset="0"/>
                <a:cs typeface="Calibri Light" panose="020F0302020204030204" pitchFamily="34" charset="0"/>
              </a:rPr>
              <a:t>activation </a:t>
            </a:r>
            <a:r>
              <a:rPr lang="en-US" sz="2200" dirty="0" err="1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hav</a:t>
            </a:r>
            <a:r>
              <a:rPr lang="sr-Latn-RS" sz="22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</a:t>
            </a:r>
            <a:r>
              <a:rPr lang="en-US" sz="22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 significant role in the pathogenesis of APS. </a:t>
            </a:r>
            <a:endParaRPr lang="en-US" sz="2200" b="0" i="0" dirty="0">
              <a:solidFill>
                <a:srgbClr val="002060"/>
              </a:solidFill>
              <a:effectLst/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1835696" y="109835"/>
            <a:ext cx="964907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endParaRPr lang="en-US" altLang="en-US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 eaLnBrk="1" hangingPunct="1"/>
            <a:endParaRPr lang="en-US" altLang="en-US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 eaLnBrk="1" hangingPunct="1"/>
            <a:endParaRPr lang="en-US" altLang="en-US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580930" y="634958"/>
            <a:ext cx="806489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Pathophysiology</a:t>
            </a:r>
            <a:r>
              <a:rPr lang="sr-Latn-RS" sz="32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of  a</a:t>
            </a:r>
            <a:r>
              <a:rPr lang="en-US" sz="3200" dirty="0" err="1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ntiphospholipid</a:t>
            </a:r>
            <a:r>
              <a:rPr lang="en-US" sz="32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3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syndrome</a:t>
            </a:r>
            <a:endParaRPr lang="en-US" altLang="en-US" sz="32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311967"/>
      </p:ext>
    </p:extLst>
  </p:cSld>
  <p:clrMapOvr>
    <a:masterClrMapping/>
  </p:clrMapOvr>
  <p:transition spd="med" advClick="0"/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Title 1"/>
          <p:cNvSpPr>
            <a:spLocks noGrp="1"/>
          </p:cNvSpPr>
          <p:nvPr>
            <p:ph type="title" idx="4294967295"/>
          </p:nvPr>
        </p:nvSpPr>
        <p:spPr>
          <a:xfrm>
            <a:off x="179512" y="143794"/>
            <a:ext cx="8143875" cy="720079"/>
          </a:xfrm>
        </p:spPr>
        <p:txBody>
          <a:bodyPr/>
          <a:lstStyle/>
          <a:p>
            <a:r>
              <a:rPr lang="sr-Latn-RS" altLang="en-US" sz="36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/>
            </a:r>
            <a:br>
              <a:rPr lang="sr-Latn-RS" altLang="en-US" sz="36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</a:br>
            <a:r>
              <a:rPr lang="en" altLang="en-US" sz="36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Influence </a:t>
            </a:r>
            <a:r>
              <a:rPr lang="en-US" sz="36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aPL</a:t>
            </a:r>
            <a:r>
              <a:rPr lang="en-US" sz="36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antibodies</a:t>
            </a:r>
            <a:r>
              <a:rPr lang="en" altLang="en-US" sz="36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on the hemostasis</a:t>
            </a:r>
            <a:r>
              <a:rPr lang="en-US" altLang="en-US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/>
            </a:r>
            <a:br>
              <a:rPr lang="en-US" altLang="en-US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</a:br>
            <a:endParaRPr lang="en-US" altLang="en-US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</p:txBody>
      </p:sp>
      <p:sp>
        <p:nvSpPr>
          <p:cNvPr id="87043" name="Content Placeholder 2"/>
          <p:cNvSpPr>
            <a:spLocks noGrp="1"/>
          </p:cNvSpPr>
          <p:nvPr>
            <p:ph idx="4294967295"/>
          </p:nvPr>
        </p:nvSpPr>
        <p:spPr>
          <a:xfrm>
            <a:off x="-305" y="870769"/>
            <a:ext cx="5329238" cy="5454922"/>
          </a:xfrm>
        </p:spPr>
        <p:txBody>
          <a:bodyPr/>
          <a:lstStyle/>
          <a:p>
            <a:pPr>
              <a:buFontTx/>
              <a:buNone/>
            </a:pPr>
            <a:r>
              <a:rPr lang="en" altLang="en-US" sz="1800" b="1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   Procoagulant effect AFA</a:t>
            </a:r>
            <a:endParaRPr lang="en-US" altLang="en-US" sz="1800" b="1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>
              <a:buFontTx/>
              <a:buNone/>
            </a:pPr>
            <a:endParaRPr lang="en-US" altLang="en-US" sz="1800" b="1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r>
              <a:rPr lang="en-US" altLang="en-US" sz="18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Inhibits activated PC</a:t>
            </a:r>
          </a:p>
          <a:p>
            <a:r>
              <a:rPr lang="en-US" altLang="en-US" sz="18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Enhances TF activity</a:t>
            </a:r>
          </a:p>
          <a:p>
            <a:r>
              <a:rPr lang="en-US" altLang="en-US" sz="18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inhibits </a:t>
            </a:r>
            <a:r>
              <a:rPr lang="en-US" altLang="en-US" sz="18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AT activity</a:t>
            </a:r>
          </a:p>
          <a:p>
            <a:r>
              <a:rPr lang="en-US" altLang="en-US" sz="18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tears </a:t>
            </a:r>
            <a:r>
              <a:rPr lang="en-US" altLang="en-US" sz="1800" dirty="0" err="1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annexin</a:t>
            </a:r>
            <a:r>
              <a:rPr lang="en-US" altLang="en-US" sz="18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V from the membrane</a:t>
            </a:r>
          </a:p>
          <a:p>
            <a:r>
              <a:rPr lang="en-US" altLang="en-US" sz="18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inhibits </a:t>
            </a:r>
            <a:r>
              <a:rPr lang="en-US" altLang="en-US" sz="18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the anticoagulant activity of b2GPI</a:t>
            </a:r>
          </a:p>
          <a:p>
            <a:r>
              <a:rPr lang="en-US" altLang="en-US" sz="18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Inhibits fibrinolysis</a:t>
            </a:r>
          </a:p>
          <a:p>
            <a:r>
              <a:rPr lang="en-US" altLang="en-US" sz="18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Activates endothelial cells</a:t>
            </a:r>
          </a:p>
          <a:p>
            <a:r>
              <a:rPr lang="en-US" altLang="en-US" sz="18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increases </a:t>
            </a:r>
            <a:r>
              <a:rPr lang="en-US" altLang="en-US" sz="18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the expression of adhesive molecules</a:t>
            </a:r>
          </a:p>
          <a:p>
            <a:r>
              <a:rPr lang="en-US" altLang="en-US" sz="18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increases </a:t>
            </a:r>
            <a:r>
              <a:rPr lang="en-US" altLang="en-US" sz="18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the adhesion of neutrophils and leukocytes</a:t>
            </a:r>
          </a:p>
          <a:p>
            <a:r>
              <a:rPr lang="en-US" altLang="en-US" sz="1800" dirty="0" err="1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degranulates</a:t>
            </a:r>
            <a:r>
              <a:rPr lang="en-US" altLang="en-US" sz="18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en-US" altLang="en-US" sz="18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neutrophils</a:t>
            </a:r>
          </a:p>
          <a:p>
            <a:r>
              <a:rPr lang="en-US" altLang="en-US" sz="18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Increases platelet aggregation</a:t>
            </a:r>
          </a:p>
          <a:p>
            <a:r>
              <a:rPr lang="en-US" altLang="en-US" sz="18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Increases b2GPI binding to membranes</a:t>
            </a:r>
          </a:p>
          <a:p>
            <a:r>
              <a:rPr lang="en-US" altLang="en-US" sz="18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increases </a:t>
            </a:r>
            <a:r>
              <a:rPr lang="en-US" altLang="en-US" sz="18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the binding of prothrombin to membranes</a:t>
            </a:r>
            <a:r>
              <a:rPr lang="en" altLang="en-US" sz="18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</a:t>
            </a:r>
            <a:endParaRPr lang="en" altLang="en-US" sz="18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endParaRPr lang="en-US" altLang="en-US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</p:txBody>
      </p:sp>
      <p:sp>
        <p:nvSpPr>
          <p:cNvPr id="87044" name="TextBox 3"/>
          <p:cNvSpPr txBox="1">
            <a:spLocks noChangeArrowheads="1"/>
          </p:cNvSpPr>
          <p:nvPr/>
        </p:nvSpPr>
        <p:spPr bwMode="auto">
          <a:xfrm>
            <a:off x="5328933" y="900992"/>
            <a:ext cx="3414524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" altLang="en-US" b="1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Anticoagulant effect AFA</a:t>
            </a:r>
            <a:endParaRPr lang="en-US" altLang="en-US" b="1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 eaLnBrk="1" hangingPunct="1"/>
            <a:endParaRPr lang="en-US" altLang="en-US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 eaLnBrk="1" hangingPunct="1">
              <a:buFontTx/>
              <a:buChar char="•"/>
            </a:pPr>
            <a:r>
              <a:rPr lang="en" altLang="en-US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inhibits activation </a:t>
            </a:r>
            <a:r>
              <a:rPr lang="en" altLang="en-US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FIX</a:t>
            </a:r>
            <a:endParaRPr lang="en" altLang="en-US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 eaLnBrk="1" hangingPunct="1">
              <a:buFontTx/>
              <a:buChar char="•"/>
            </a:pPr>
            <a:r>
              <a:rPr lang="en" altLang="en-US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inhibits </a:t>
            </a:r>
            <a:r>
              <a:rPr lang="en" altLang="en-US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activation </a:t>
            </a:r>
            <a:r>
              <a:rPr lang="en" altLang="en-US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FX</a:t>
            </a:r>
            <a:endParaRPr lang="en" altLang="en-US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 eaLnBrk="1" hangingPunct="1">
              <a:buFontTx/>
              <a:buChar char="•"/>
            </a:pPr>
            <a:r>
              <a:rPr lang="en" altLang="en-US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inhibits </a:t>
            </a:r>
            <a:r>
              <a:rPr lang="en" altLang="en-US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activation </a:t>
            </a:r>
            <a:r>
              <a:rPr lang="sr-Latn-RS" altLang="en-US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of </a:t>
            </a:r>
            <a:r>
              <a:rPr lang="en" altLang="en-US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prothrombin</a:t>
            </a:r>
            <a:endParaRPr lang="en-US" altLang="en-US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4625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Title 1"/>
          <p:cNvSpPr>
            <a:spLocks noGrp="1"/>
          </p:cNvSpPr>
          <p:nvPr>
            <p:ph type="title" idx="4294967295"/>
          </p:nvPr>
        </p:nvSpPr>
        <p:spPr>
          <a:xfrm>
            <a:off x="323528" y="30544"/>
            <a:ext cx="8229600" cy="660748"/>
          </a:xfrm>
        </p:spPr>
        <p:txBody>
          <a:bodyPr/>
          <a:lstStyle/>
          <a:p>
            <a:r>
              <a:rPr lang="en-US" altLang="en-US" sz="3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Clinical </a:t>
            </a:r>
            <a:r>
              <a:rPr lang="sr-Latn-RS" altLang="en-US" sz="3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presentation</a:t>
            </a:r>
            <a:r>
              <a:rPr lang="en-US" altLang="en-US" sz="3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en-US" altLang="en-US" sz="3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of </a:t>
            </a:r>
            <a:r>
              <a:rPr lang="sr-Latn-RS" altLang="en-US" sz="28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</a:t>
            </a:r>
            <a:r>
              <a:rPr lang="en-US" sz="2800" dirty="0" err="1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ntiphospholipid</a:t>
            </a:r>
            <a:r>
              <a:rPr lang="en-US" sz="28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8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syndrome </a:t>
            </a:r>
            <a:endParaRPr lang="en-US" altLang="en-US" sz="30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</p:txBody>
      </p:sp>
      <p:sp>
        <p:nvSpPr>
          <p:cNvPr id="88067" name="Content Placeholder 2"/>
          <p:cNvSpPr>
            <a:spLocks noGrp="1"/>
          </p:cNvSpPr>
          <p:nvPr>
            <p:ph idx="4294967295"/>
          </p:nvPr>
        </p:nvSpPr>
        <p:spPr>
          <a:xfrm>
            <a:off x="0" y="916325"/>
            <a:ext cx="5000625" cy="5941675"/>
          </a:xfrm>
        </p:spPr>
        <p:txBody>
          <a:bodyPr/>
          <a:lstStyle/>
          <a:p>
            <a:pPr>
              <a:buFontTx/>
              <a:buNone/>
            </a:pPr>
            <a:r>
              <a:rPr lang="en-US" altLang="en-US" sz="1800" b="1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Thromboembolism of a large blood </a:t>
            </a:r>
            <a:r>
              <a:rPr lang="en-US" altLang="en-US" sz="1800" b="1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vessel</a:t>
            </a:r>
            <a:endParaRPr lang="sr-Latn-RS" altLang="en-US" sz="1800" b="1" dirty="0" smtClean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>
              <a:buFontTx/>
              <a:buNone/>
            </a:pPr>
            <a:r>
              <a:rPr lang="en" altLang="en-US" sz="14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Pregnancy </a:t>
            </a:r>
            <a:r>
              <a:rPr lang="en" altLang="en-US" sz="14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: </a:t>
            </a:r>
            <a:r>
              <a:rPr lang="en" altLang="en-US" sz="14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miscarriage, </a:t>
            </a:r>
            <a:r>
              <a:rPr lang="en" altLang="en-US" sz="14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intrauterine </a:t>
            </a:r>
            <a:r>
              <a:rPr lang="en" altLang="en-US" sz="14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retardation</a:t>
            </a:r>
            <a:r>
              <a:rPr lang="sr-Latn-RS" altLang="en-US" sz="14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,</a:t>
            </a:r>
            <a:r>
              <a:rPr lang="en" altLang="en-US" sz="14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en" altLang="en-US" sz="14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HELLP </a:t>
            </a:r>
            <a:r>
              <a:rPr lang="en" altLang="en-US" sz="14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sy</a:t>
            </a:r>
            <a:r>
              <a:rPr lang="sr-Latn-RS" altLang="en-US" sz="14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,</a:t>
            </a:r>
            <a:r>
              <a:rPr lang="en" altLang="en-US" sz="14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oligohydramnios, </a:t>
            </a:r>
            <a:r>
              <a:rPr lang="en" altLang="en-US" sz="14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uteroplacental </a:t>
            </a:r>
            <a:r>
              <a:rPr lang="en" altLang="en-US" sz="14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insufficiency, </a:t>
            </a:r>
            <a:r>
              <a:rPr lang="en" altLang="en-US" sz="14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preeclampsia</a:t>
            </a:r>
            <a:endParaRPr lang="en-US" altLang="en-US" sz="14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>
              <a:buFontTx/>
              <a:buNone/>
            </a:pPr>
            <a:r>
              <a:rPr lang="en" altLang="en-US" sz="14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Arteries: aorta, carotid, hepatic, ileofemoral, mesenteric, popliteal, splenic, </a:t>
            </a:r>
            <a:r>
              <a:rPr lang="en" altLang="en-US" sz="14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subclavian</a:t>
            </a:r>
            <a:endParaRPr lang="en-US" altLang="en-US" sz="14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>
              <a:buFontTx/>
              <a:buNone/>
            </a:pPr>
            <a:r>
              <a:rPr lang="en" altLang="en-US" sz="14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Heart: </a:t>
            </a:r>
            <a:r>
              <a:rPr lang="en" altLang="en-US" sz="14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valves vegetation</a:t>
            </a:r>
            <a:r>
              <a:rPr lang="en" altLang="en-US" sz="14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en" altLang="en-US" sz="14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, intracardiac </a:t>
            </a:r>
            <a:r>
              <a:rPr lang="en" altLang="en-US" sz="14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thrombi, </a:t>
            </a:r>
            <a:r>
              <a:rPr lang="en" altLang="en-US" sz="14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non-bacterial thrombotic </a:t>
            </a:r>
            <a:r>
              <a:rPr lang="en" altLang="en-US" sz="14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endocarditis, </a:t>
            </a:r>
            <a:r>
              <a:rPr lang="en" altLang="en-US" sz="14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atherosclerosis</a:t>
            </a:r>
            <a:endParaRPr lang="en-US" altLang="en-US" sz="14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>
              <a:buFontTx/>
              <a:buNone/>
            </a:pPr>
            <a:r>
              <a:rPr lang="en" altLang="en-US" sz="14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Skin: thrombophlebitis, ulcerations</a:t>
            </a:r>
            <a:r>
              <a:rPr lang="sr-Latn-RS" altLang="en-US" sz="14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,</a:t>
            </a:r>
            <a:r>
              <a:rPr lang="en" altLang="en-US" sz="14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en" altLang="en-US" sz="14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distal </a:t>
            </a:r>
            <a:r>
              <a:rPr lang="en" altLang="en-US" sz="14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ischemia, </a:t>
            </a:r>
            <a:r>
              <a:rPr lang="en" altLang="en-US" sz="14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blue thumb </a:t>
            </a:r>
            <a:r>
              <a:rPr lang="en" altLang="en-US" sz="14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sy</a:t>
            </a:r>
            <a:r>
              <a:rPr lang="en" altLang="en-US" sz="14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, </a:t>
            </a:r>
            <a:r>
              <a:rPr lang="en" altLang="en-US" sz="14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acrocyanosis</a:t>
            </a:r>
            <a:endParaRPr lang="en-US" altLang="en-US" sz="14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>
              <a:buFontTx/>
              <a:buNone/>
            </a:pPr>
            <a:r>
              <a:rPr lang="en" altLang="en-US" sz="14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Endocrine: adrenal</a:t>
            </a:r>
            <a:r>
              <a:rPr lang="sr-Latn-RS" altLang="en-US" sz="14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en" altLang="en-US" sz="14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infarction</a:t>
            </a:r>
            <a:r>
              <a:rPr lang="en" altLang="en-US" sz="14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, testicular, prostate</a:t>
            </a:r>
            <a:r>
              <a:rPr lang="sr-Latn-RS" altLang="en-US" sz="14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,</a:t>
            </a:r>
            <a:r>
              <a:rPr lang="en" altLang="en-US" sz="14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pituitary gland</a:t>
            </a:r>
            <a:r>
              <a:rPr lang="sr-Latn-RS" altLang="en-US" sz="14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en" altLang="en-US" sz="14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insufficiency</a:t>
            </a:r>
            <a:endParaRPr lang="en-US" altLang="en-US" sz="14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>
              <a:buFontTx/>
              <a:buNone/>
            </a:pPr>
            <a:r>
              <a:rPr lang="en" altLang="en-US" sz="14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GIT : Budd - </a:t>
            </a:r>
            <a:r>
              <a:rPr lang="en" altLang="en-US" sz="14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Chiar</a:t>
            </a:r>
            <a:r>
              <a:rPr lang="sr-Latn-RS" altLang="en-US" sz="14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y</a:t>
            </a:r>
            <a:r>
              <a:rPr lang="en" altLang="en-US" sz="14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syndrome, </a:t>
            </a:r>
            <a:r>
              <a:rPr lang="en" altLang="en-US" sz="14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​ liver </a:t>
            </a:r>
            <a:r>
              <a:rPr lang="en" altLang="en-US" sz="14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infarction</a:t>
            </a:r>
            <a:r>
              <a:rPr lang="en" altLang="en-US" sz="14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, eso</a:t>
            </a:r>
            <a:r>
              <a:rPr lang="sr-Latn-RS" altLang="en-US" sz="14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ph</a:t>
            </a:r>
            <a:r>
              <a:rPr lang="en" altLang="en-US" sz="14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agus </a:t>
            </a:r>
            <a:r>
              <a:rPr lang="en" altLang="en-US" sz="14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perforation</a:t>
            </a:r>
            <a:r>
              <a:rPr lang="en" altLang="en-US" sz="14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, </a:t>
            </a:r>
            <a:r>
              <a:rPr lang="en" altLang="en-US" sz="14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ischemic </a:t>
            </a:r>
            <a:r>
              <a:rPr lang="en" altLang="en-US" sz="14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colitis, </a:t>
            </a:r>
            <a:r>
              <a:rPr lang="en" altLang="en-US" sz="14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pancreatitis</a:t>
            </a:r>
          </a:p>
          <a:p>
            <a:pPr>
              <a:buFontTx/>
              <a:buNone/>
            </a:pPr>
            <a:r>
              <a:rPr lang="en" altLang="en-US" sz="14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Hematological</a:t>
            </a:r>
            <a:r>
              <a:rPr lang="sr-Latn-RS" altLang="en-US" sz="14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:</a:t>
            </a:r>
            <a:r>
              <a:rPr lang="en" altLang="en-US" sz="14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en" altLang="en-US" sz="14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ITP , AIHA , HUS , TTP</a:t>
            </a:r>
            <a:endParaRPr lang="en-US" altLang="en-US" sz="14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>
              <a:buFontTx/>
              <a:buNone/>
            </a:pPr>
            <a:r>
              <a:rPr lang="en" altLang="en-US" sz="14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Nervous : TIA , thrombotic or embolic </a:t>
            </a:r>
            <a:r>
              <a:rPr lang="en" altLang="en-US" sz="14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stroke, chorea, </a:t>
            </a:r>
            <a:r>
              <a:rPr lang="en" altLang="en-US" sz="14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multi-infarct </a:t>
            </a:r>
            <a:r>
              <a:rPr lang="en" altLang="en-US" sz="14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dementia, </a:t>
            </a:r>
            <a:r>
              <a:rPr lang="en" altLang="en-US" sz="14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transverse </a:t>
            </a:r>
            <a:r>
              <a:rPr lang="en" altLang="en-US" sz="14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myelitis, migraine, encephalopathy, </a:t>
            </a:r>
            <a:r>
              <a:rPr lang="en" altLang="en-US" sz="14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pseudotumor </a:t>
            </a:r>
            <a:r>
              <a:rPr lang="en" altLang="en-US" sz="14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cerebri, </a:t>
            </a:r>
            <a:r>
              <a:rPr lang="en" altLang="en-US" sz="14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mononeuritis </a:t>
            </a:r>
            <a:r>
              <a:rPr lang="en" altLang="en-US" sz="14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multiplex, </a:t>
            </a:r>
            <a:r>
              <a:rPr lang="en" altLang="en-US" sz="14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transitory blindness</a:t>
            </a:r>
            <a:endParaRPr lang="en-US" altLang="en-US" sz="14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>
              <a:buFontTx/>
              <a:buNone/>
            </a:pPr>
            <a:r>
              <a:rPr lang="en" altLang="en-US" sz="14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Eye : thrombosis retinal arteries or </a:t>
            </a:r>
            <a:r>
              <a:rPr lang="en" altLang="en-US" sz="14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fading, loss</a:t>
            </a:r>
            <a:r>
              <a:rPr lang="sr-Latn-RS" altLang="en-US" sz="14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of</a:t>
            </a:r>
            <a:r>
              <a:rPr lang="en" altLang="en-US" sz="14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vision</a:t>
            </a:r>
            <a:endParaRPr lang="en-US" altLang="en-US" sz="14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>
              <a:buFontTx/>
              <a:buNone/>
            </a:pPr>
            <a:r>
              <a:rPr lang="en" altLang="en-US" sz="14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Respiratory: </a:t>
            </a:r>
            <a:r>
              <a:rPr lang="en" altLang="en-US" sz="14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PE , pulmonary </a:t>
            </a:r>
            <a:r>
              <a:rPr lang="en" altLang="en-US" sz="14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hypertension, </a:t>
            </a:r>
            <a:r>
              <a:rPr lang="en" altLang="en-US" sz="14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alveolar hemorrhage</a:t>
            </a:r>
            <a:endParaRPr lang="en-US" altLang="en-US" sz="14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>
              <a:buFontTx/>
              <a:buNone/>
            </a:pPr>
            <a:r>
              <a:rPr lang="en" altLang="en-US" sz="14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Urinary: renal </a:t>
            </a:r>
            <a:r>
              <a:rPr lang="en" altLang="en-US" sz="14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veins or </a:t>
            </a:r>
            <a:r>
              <a:rPr lang="en" altLang="en-US" sz="14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arteries </a:t>
            </a:r>
            <a:r>
              <a:rPr lang="en" altLang="en-US" sz="14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thrombosis</a:t>
            </a:r>
            <a:r>
              <a:rPr lang="sr-Latn-RS" altLang="en-US" sz="14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, </a:t>
            </a:r>
            <a:r>
              <a:rPr lang="en" altLang="en-US" sz="14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hypertension, </a:t>
            </a:r>
            <a:r>
              <a:rPr lang="en" altLang="en-US" sz="14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ABI , HRI , </a:t>
            </a:r>
            <a:r>
              <a:rPr lang="en" altLang="en-US" sz="14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proteinuria, hematuria, </a:t>
            </a:r>
            <a:r>
              <a:rPr lang="en" altLang="en-US" sz="14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nephrotic syndrome</a:t>
            </a:r>
            <a:endParaRPr lang="en-US" altLang="en-US" sz="14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>
              <a:buFontTx/>
              <a:buNone/>
            </a:pPr>
            <a:r>
              <a:rPr lang="en" altLang="en-US" sz="14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Veins : DVT </a:t>
            </a:r>
            <a:endParaRPr lang="en-US" altLang="en-US" sz="14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>
              <a:buNone/>
            </a:pPr>
            <a:r>
              <a:rPr lang="en" altLang="en-US" sz="14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Mixed: nasal septum</a:t>
            </a:r>
            <a:r>
              <a:rPr lang="sr-Latn-RS" altLang="en-US" sz="14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en" altLang="en-US" sz="14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perforation</a:t>
            </a:r>
            <a:r>
              <a:rPr lang="en" altLang="en-US" sz="14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, </a:t>
            </a:r>
            <a:r>
              <a:rPr lang="en" altLang="en-US" sz="14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bone</a:t>
            </a:r>
            <a:r>
              <a:rPr lang="sr-Latn-RS" altLang="en-US" sz="14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en" altLang="en-US" sz="14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avascular necrosis</a:t>
            </a:r>
            <a:endParaRPr lang="en-US" altLang="en-US" sz="14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</p:txBody>
      </p:sp>
      <p:sp>
        <p:nvSpPr>
          <p:cNvPr id="88068" name="TextBox 4"/>
          <p:cNvSpPr txBox="1">
            <a:spLocks noChangeArrowheads="1"/>
          </p:cNvSpPr>
          <p:nvPr/>
        </p:nvSpPr>
        <p:spPr bwMode="auto">
          <a:xfrm>
            <a:off x="5148064" y="1196752"/>
            <a:ext cx="4143375" cy="449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en" altLang="en-US" b="1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Thrombotic microangiopathy</a:t>
            </a:r>
            <a:endParaRPr lang="en-US" altLang="en-US" b="1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 eaLnBrk="1" hangingPunct="1"/>
            <a:endParaRPr lang="en-US" altLang="en-US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 eaLnBrk="1" hangingPunct="1"/>
            <a:r>
              <a:rPr lang="en" altLang="en-US" sz="14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sr-Latn-RS" altLang="en-US" sz="14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M</a:t>
            </a:r>
            <a:r>
              <a:rPr lang="en-US" altLang="en-US" sz="1400" dirty="0" err="1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yocardial</a:t>
            </a:r>
            <a:r>
              <a:rPr lang="en-US" altLang="en-US" sz="14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en-US" altLang="en-US" sz="14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infarction</a:t>
            </a:r>
            <a:r>
              <a:rPr lang="en" altLang="en-US" sz="14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, </a:t>
            </a:r>
            <a:r>
              <a:rPr lang="sr-Latn-RS" altLang="en-US" sz="14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angina pectoris,</a:t>
            </a:r>
            <a:r>
              <a:rPr lang="en" altLang="en-US" sz="14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myocarditis, </a:t>
            </a:r>
            <a:r>
              <a:rPr lang="en" altLang="en-US" sz="14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valvular disorders</a:t>
            </a:r>
            <a:endParaRPr lang="en-US" altLang="en-US" sz="14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 eaLnBrk="1" hangingPunct="1"/>
            <a:endParaRPr lang="en-US" altLang="en-US" sz="14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 eaLnBrk="1" hangingPunct="1"/>
            <a:r>
              <a:rPr lang="en" altLang="en-US" sz="14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Livedo </a:t>
            </a:r>
            <a:r>
              <a:rPr lang="en" altLang="en-US" sz="14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reticularis, gangrene, purpura, </a:t>
            </a:r>
            <a:r>
              <a:rPr lang="en" altLang="en-US" sz="14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ecchymoses</a:t>
            </a:r>
            <a:endParaRPr lang="en-US" altLang="en-US" sz="14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 eaLnBrk="1" hangingPunct="1"/>
            <a:endParaRPr lang="en-US" altLang="en-US" sz="14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 eaLnBrk="1" hangingPunct="1"/>
            <a:endParaRPr lang="en-US" altLang="en-US" sz="14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 eaLnBrk="1" hangingPunct="1"/>
            <a:r>
              <a:rPr lang="en" altLang="en-US" sz="14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Intestinal, hepatic, </a:t>
            </a:r>
            <a:r>
              <a:rPr lang="en" altLang="en-US" sz="14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pancreatic , splenic heart attack or gangrene</a:t>
            </a:r>
          </a:p>
          <a:p>
            <a:pPr eaLnBrk="1" hangingPunct="1"/>
            <a:endParaRPr lang="en-US" altLang="en-US" sz="14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 eaLnBrk="1" hangingPunct="1"/>
            <a:endParaRPr lang="en-US" altLang="en-US" sz="14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 eaLnBrk="1" hangingPunct="1"/>
            <a:r>
              <a:rPr lang="en" altLang="en-US" sz="14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Microthrombi and microinfarcts</a:t>
            </a:r>
            <a:endParaRPr lang="en-US" altLang="en-US" sz="14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 eaLnBrk="1" hangingPunct="1"/>
            <a:endParaRPr lang="en-US" altLang="en-US" sz="14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 eaLnBrk="1" hangingPunct="1"/>
            <a:r>
              <a:rPr lang="en" altLang="en-US" sz="14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Retinitis</a:t>
            </a:r>
            <a:endParaRPr lang="en-US" altLang="en-US" sz="14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 eaLnBrk="1" hangingPunct="1"/>
            <a:endParaRPr lang="en-US" altLang="en-US" sz="14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 eaLnBrk="1" hangingPunct="1"/>
            <a:r>
              <a:rPr lang="en" altLang="en-US" sz="14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ARDS, </a:t>
            </a:r>
            <a:r>
              <a:rPr lang="en" altLang="en-US" sz="14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alveolar bleeding</a:t>
            </a:r>
            <a:endParaRPr lang="en-US" altLang="en-US" sz="14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 eaLnBrk="1" hangingPunct="1"/>
            <a:endParaRPr lang="en-US" altLang="en-US" sz="14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 eaLnBrk="1" hangingPunct="1"/>
            <a:r>
              <a:rPr lang="en" altLang="en-US" sz="14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Thrombotic </a:t>
            </a:r>
            <a:r>
              <a:rPr lang="en" altLang="en-US" sz="14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microangiopathy,</a:t>
            </a:r>
            <a:r>
              <a:rPr lang="sr-Latn-RS" altLang="en-US" sz="14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en" altLang="en-US" sz="14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hypertension</a:t>
            </a:r>
            <a:endParaRPr lang="en-US" altLang="en-US" sz="14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 eaLnBrk="1" hangingPunct="1"/>
            <a:endParaRPr lang="en-US" altLang="en-US" sz="12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9457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Antiphospholipid syndrome. Livedo reticularis.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323979"/>
            <a:ext cx="2362200" cy="361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148070" y="540459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>
                <a:solidFill>
                  <a:srgbClr val="002060"/>
                </a:solidFill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Antiphospholipid syndrome. </a:t>
            </a:r>
            <a:endParaRPr lang="sr-Latn-RS" dirty="0" smtClean="0">
              <a:solidFill>
                <a:srgbClr val="002060"/>
              </a:solidFill>
              <a:latin typeface="Nirmala UI" panose="020B0502040204020203" pitchFamily="34" charset="0"/>
              <a:ea typeface="Nirmala UI" panose="020B0502040204020203" pitchFamily="34" charset="0"/>
              <a:cs typeface="Nirmala UI" panose="020B0502040204020203" pitchFamily="34" charset="0"/>
            </a:endParaRPr>
          </a:p>
          <a:p>
            <a:r>
              <a:rPr lang="en-US" dirty="0" smtClean="0">
                <a:solidFill>
                  <a:srgbClr val="002060"/>
                </a:solidFill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Livedo </a:t>
            </a:r>
            <a:r>
              <a:rPr lang="en-US" dirty="0">
                <a:solidFill>
                  <a:srgbClr val="002060"/>
                </a:solidFill>
                <a:latin typeface="Nirmala UI" panose="020B0502040204020203" pitchFamily="34" charset="0"/>
                <a:ea typeface="Nirmala UI" panose="020B0502040204020203" pitchFamily="34" charset="0"/>
                <a:cs typeface="Nirmala UI" panose="020B0502040204020203" pitchFamily="34" charset="0"/>
              </a:rPr>
              <a:t>reticularis</a:t>
            </a:r>
          </a:p>
        </p:txBody>
      </p:sp>
      <p:pic>
        <p:nvPicPr>
          <p:cNvPr id="1028" name="Picture 4" descr="Antiphospholipid syndrome. Arterial thrombosis re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0070" y="1340768"/>
            <a:ext cx="3619500" cy="2972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4720070" y="5127599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Antiphospholipid syndrome. </a:t>
            </a:r>
            <a:endParaRPr lang="sr-Latn-RS" dirty="0" smtClean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r>
              <a:rPr lang="en-US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Arterial </a:t>
            </a:r>
            <a:r>
              <a:rPr lang="en-US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thrombosis resulting in ischemia and necrosis of the foot.</a:t>
            </a:r>
          </a:p>
        </p:txBody>
      </p:sp>
      <p:sp>
        <p:nvSpPr>
          <p:cNvPr id="4" name="Rectangle 3"/>
          <p:cNvSpPr/>
          <p:nvPr/>
        </p:nvSpPr>
        <p:spPr>
          <a:xfrm>
            <a:off x="148070" y="212443"/>
            <a:ext cx="88884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32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Clinical </a:t>
            </a:r>
            <a:r>
              <a:rPr lang="sr-Latn-RS" altLang="en-US" sz="32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presentation</a:t>
            </a:r>
            <a:r>
              <a:rPr lang="en-US" altLang="en-US" sz="32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en-US" altLang="en-US" sz="32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of </a:t>
            </a:r>
            <a:r>
              <a:rPr lang="sr-Latn-RS" altLang="en-US" sz="3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</a:t>
            </a:r>
            <a:r>
              <a:rPr lang="en-US" sz="32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ntiphospholipid</a:t>
            </a:r>
            <a:r>
              <a:rPr lang="en-US" sz="3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syndrome 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709356163"/>
      </p:ext>
    </p:extLst>
  </p:cSld>
  <p:clrMapOvr>
    <a:masterClrMapping/>
  </p:clrMapOvr>
  <p:transition spd="med" advClick="0"/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sr-Latn-RS" altLang="en-US" sz="36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C</a:t>
            </a:r>
            <a:r>
              <a:rPr lang="en-US" altLang="en-US" sz="3600" dirty="0" err="1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lassification</a:t>
            </a:r>
            <a:r>
              <a:rPr lang="en" altLang="en-US" sz="36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en" altLang="en-US" sz="36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of </a:t>
            </a:r>
            <a:r>
              <a:rPr lang="sr-Latn-RS" altLang="en-US" sz="36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</a:t>
            </a:r>
            <a:r>
              <a:rPr lang="en-US" sz="36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ntiphospholipid</a:t>
            </a:r>
            <a:r>
              <a:rPr lang="en-US" sz="36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syndrome </a:t>
            </a:r>
            <a:endParaRPr lang="en" altLang="en-US" sz="36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</p:txBody>
      </p:sp>
      <p:sp>
        <p:nvSpPr>
          <p:cNvPr id="91139" name="Content Placeholder 2"/>
          <p:cNvSpPr>
            <a:spLocks noGrp="1"/>
          </p:cNvSpPr>
          <p:nvPr>
            <p:ph idx="4294967295"/>
          </p:nvPr>
        </p:nvSpPr>
        <p:spPr>
          <a:xfrm>
            <a:off x="142875" y="1916832"/>
            <a:ext cx="8858250" cy="4176464"/>
          </a:xfrm>
        </p:spPr>
        <p:txBody>
          <a:bodyPr/>
          <a:lstStyle/>
          <a:p>
            <a:pPr marL="514350" indent="-514350"/>
            <a:r>
              <a:rPr lang="en" altLang="en-US" sz="2400" b="1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Primary: </a:t>
            </a:r>
            <a:r>
              <a:rPr lang="en-US" altLang="en-US" sz="24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occurs without clinical signs of another disease</a:t>
            </a:r>
          </a:p>
          <a:p>
            <a:pPr marL="514350" indent="-514350"/>
            <a:endParaRPr lang="en-US" altLang="en-US" sz="2400" b="1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 marL="514350" indent="-514350"/>
            <a:r>
              <a:rPr lang="en" altLang="en-US" sz="2400" b="1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Secondary: </a:t>
            </a:r>
            <a:r>
              <a:rPr lang="en" altLang="en-US" sz="24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associated with autoimmune and others diseases</a:t>
            </a:r>
            <a:endParaRPr lang="en-US" altLang="en-US" sz="24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 marL="514350" indent="-514350"/>
            <a:endParaRPr lang="en-US" altLang="en-US" sz="2400" b="1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 marL="514350" indent="-514350"/>
            <a:r>
              <a:rPr lang="en" altLang="en-US" sz="2400" b="1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Catastrophic</a:t>
            </a:r>
            <a:r>
              <a:rPr lang="sr-Latn-RS" altLang="en-US" sz="2400" b="1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en-US" sz="2400" b="1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(CAPS) </a:t>
            </a:r>
            <a:endParaRPr lang="sr-Latn-RS" altLang="en-US" sz="2400" b="1" dirty="0" smtClean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 marL="514350" indent="-514350">
              <a:buFontTx/>
              <a:buNone/>
            </a:pPr>
            <a:r>
              <a:rPr lang="en" altLang="en-US" sz="24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</a:t>
            </a:r>
            <a:endParaRPr lang="en" altLang="en-US" sz="24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7213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Title 1"/>
          <p:cNvSpPr>
            <a:spLocks noGrp="1"/>
          </p:cNvSpPr>
          <p:nvPr>
            <p:ph type="title" idx="4294967295"/>
          </p:nvPr>
        </p:nvSpPr>
        <p:spPr>
          <a:xfrm>
            <a:off x="457200" y="620688"/>
            <a:ext cx="8229600" cy="706090"/>
          </a:xfrm>
        </p:spPr>
        <p:txBody>
          <a:bodyPr/>
          <a:lstStyle/>
          <a:p>
            <a:r>
              <a:rPr lang="en" altLang="en-US" sz="32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Catastrophic</a:t>
            </a:r>
            <a:r>
              <a:rPr lang="sr-Latn-RS" altLang="en-US" sz="32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sr-Latn-RS" altLang="en-US" sz="32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</a:t>
            </a:r>
            <a:r>
              <a:rPr lang="en-US" sz="32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ntiphospholipid</a:t>
            </a:r>
            <a:r>
              <a:rPr lang="en-US" sz="3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syndrome (CAPS) </a:t>
            </a:r>
            <a:r>
              <a:rPr lang="sr-Latn-RS" altLang="en-US" sz="3600" b="1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/>
            </a:r>
            <a:br>
              <a:rPr lang="sr-Latn-RS" altLang="en-US" sz="3600" b="1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</a:br>
            <a:endParaRPr lang="en" altLang="en-US" sz="36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</p:txBody>
      </p:sp>
      <p:sp>
        <p:nvSpPr>
          <p:cNvPr id="91139" name="Content Placeholder 2"/>
          <p:cNvSpPr>
            <a:spLocks noGrp="1"/>
          </p:cNvSpPr>
          <p:nvPr>
            <p:ph idx="4294967295"/>
          </p:nvPr>
        </p:nvSpPr>
        <p:spPr>
          <a:xfrm>
            <a:off x="142875" y="1326778"/>
            <a:ext cx="8858250" cy="5531222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 smtClean="0"/>
              <a:t> </a:t>
            </a:r>
            <a:endParaRPr lang="sr-Latn-RS" altLang="en-US" sz="2400" b="1" dirty="0" smtClean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 marL="514350" indent="-514350"/>
            <a:r>
              <a:rPr lang="en-US" sz="24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Catastrophic APS </a:t>
            </a:r>
            <a:r>
              <a:rPr lang="en-US" sz="24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is </a:t>
            </a:r>
            <a:r>
              <a:rPr lang="en-US" sz="24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 rare, serious, and often fatal </a:t>
            </a:r>
            <a:r>
              <a:rPr lang="en-US" sz="24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manifestation</a:t>
            </a:r>
            <a:endParaRPr lang="sr-Latn-RS" sz="2400" dirty="0" smtClean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r>
              <a:rPr lang="en-US" sz="24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endParaRPr lang="sr-Latn-RS" sz="2400" dirty="0" smtClean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514350" indent="-514350"/>
            <a:r>
              <a:rPr lang="sr-Latn-RS" sz="24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</a:t>
            </a:r>
            <a:r>
              <a:rPr lang="en-US" sz="2400" dirty="0" err="1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haracterized</a:t>
            </a:r>
            <a:r>
              <a:rPr lang="en-US" sz="24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4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by </a:t>
            </a:r>
            <a:r>
              <a:rPr lang="en-US" sz="24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multiorgan</a:t>
            </a:r>
            <a:r>
              <a:rPr lang="en-US" sz="24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infarctions over a period of days to weeks. </a:t>
            </a:r>
            <a:endParaRPr lang="sr-Latn-RS" sz="2400" dirty="0" smtClean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sr-Latn-RS" sz="2400" dirty="0" smtClean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514350" indent="-514350"/>
            <a:r>
              <a:rPr lang="en-US" sz="24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Mortality </a:t>
            </a:r>
            <a:r>
              <a:rPr lang="en-US" sz="24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rates of 50% have been </a:t>
            </a:r>
            <a:r>
              <a:rPr lang="en-US" sz="24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reported</a:t>
            </a:r>
            <a:endParaRPr lang="sr-Latn-RS" sz="2400" dirty="0" smtClean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514350" indent="-514350"/>
            <a:endParaRPr lang="sr-Latn-RS" sz="2400" dirty="0" smtClean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514350" indent="-514350"/>
            <a:r>
              <a:rPr lang="sr-Latn-RS" sz="24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W</a:t>
            </a:r>
            <a:r>
              <a:rPr lang="en-US" sz="2400" dirty="0" err="1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ith</a:t>
            </a:r>
            <a:r>
              <a:rPr lang="en-US" sz="24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4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triple therapy (anticoagulation, corticosteroids, plasma exchange and/or intravenous immunoglobulin) </a:t>
            </a:r>
            <a:r>
              <a:rPr lang="en-US" sz="24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mortality </a:t>
            </a:r>
            <a:r>
              <a:rPr lang="en-US" sz="24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rate </a:t>
            </a:r>
            <a:r>
              <a:rPr lang="sr-Latn-RS" sz="24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is</a:t>
            </a:r>
            <a:r>
              <a:rPr lang="en-US" sz="24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4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28.6</a:t>
            </a:r>
            <a:r>
              <a:rPr lang="en-US" sz="24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%</a:t>
            </a:r>
            <a:endParaRPr lang="sr-Latn-RS" sz="2400" dirty="0" smtClean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r>
              <a:rPr lang="sr-Latn-RS" altLang="en-US" sz="24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     (</a:t>
            </a:r>
            <a:r>
              <a:rPr lang="en-US" sz="24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data from an international </a:t>
            </a:r>
            <a:r>
              <a:rPr lang="en-US" sz="24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registry</a:t>
            </a:r>
            <a:r>
              <a:rPr lang="sr-Latn-RS" sz="24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)</a:t>
            </a:r>
            <a:endParaRPr lang="en-US" altLang="en-US" sz="24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 marL="514350" indent="-514350">
              <a:buFontTx/>
              <a:buNone/>
            </a:pPr>
            <a:r>
              <a:rPr lang="en" altLang="en-US" sz="24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2311999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 idx="4294967295"/>
          </p:nvPr>
        </p:nvSpPr>
        <p:spPr>
          <a:xfrm>
            <a:off x="571500" y="0"/>
            <a:ext cx="8229600" cy="1143000"/>
          </a:xfrm>
        </p:spPr>
        <p:txBody>
          <a:bodyPr/>
          <a:lstStyle/>
          <a:p>
            <a:r>
              <a:rPr lang="sr-Latn-RS" altLang="en-US" sz="32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</a:t>
            </a:r>
            <a:r>
              <a:rPr lang="en" altLang="en-US" sz="32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linical p</a:t>
            </a:r>
            <a:r>
              <a:rPr lang="sr-Latn-RS" altLang="en-US" sz="32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resentation of</a:t>
            </a:r>
            <a:r>
              <a:rPr lang="en" altLang="en-US" sz="32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Von Willebrand </a:t>
            </a:r>
            <a:r>
              <a:rPr lang="sr-Latn-RS" altLang="en-US" sz="32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" altLang="en-US" sz="32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disease</a:t>
            </a:r>
            <a:endParaRPr lang="en-US" altLang="en-US" sz="3200" dirty="0" smtClean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23555" name="Content Placeholder 2"/>
          <p:cNvSpPr>
            <a:spLocks noGrp="1"/>
          </p:cNvSpPr>
          <p:nvPr>
            <p:ph idx="4294967295"/>
          </p:nvPr>
        </p:nvSpPr>
        <p:spPr>
          <a:xfrm>
            <a:off x="0" y="1108075"/>
            <a:ext cx="8929688" cy="2825750"/>
          </a:xfrm>
        </p:spPr>
        <p:txBody>
          <a:bodyPr/>
          <a:lstStyle/>
          <a:p>
            <a:pPr>
              <a:buFontTx/>
              <a:buNone/>
            </a:pPr>
            <a:r>
              <a:rPr lang="en" altLang="en-US" sz="22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Menorrhagia , epistaxis, </a:t>
            </a:r>
            <a:r>
              <a:rPr lang="en" altLang="en-US" sz="2200" dirty="0" err="1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hematomas</a:t>
            </a:r>
            <a:r>
              <a:rPr lang="en" altLang="en-US" sz="22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on the skin, prolonged</a:t>
            </a:r>
            <a:endParaRPr lang="en-US" altLang="en-US" sz="2200" dirty="0" smtClean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>
              <a:buFontTx/>
              <a:buNone/>
            </a:pPr>
            <a:r>
              <a:rPr lang="en" altLang="en-US" sz="22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profuse bleeding after tooth extraction, bleeding from the oral cavity and GIT,</a:t>
            </a:r>
            <a:endParaRPr lang="en-US" altLang="en-US" sz="2200" dirty="0" smtClean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>
              <a:buFontTx/>
              <a:buNone/>
            </a:pPr>
            <a:r>
              <a:rPr lang="en" altLang="en-US" sz="22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prolonged bleeding after surgical interventions </a:t>
            </a:r>
          </a:p>
          <a:p>
            <a:endParaRPr lang="en-US" altLang="en-US" sz="2200" dirty="0" smtClean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23556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725" y="4724400"/>
            <a:ext cx="2698750" cy="194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7" name="Picture 2" descr="https://www.physio-pedia.com/images/thumb/7/7f/Mouth_bleeding.jpg/300px-Mouth_bleeding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7600" y="2535238"/>
            <a:ext cx="2857500" cy="185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8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725" y="2241550"/>
            <a:ext cx="2776538" cy="220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9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4841875"/>
            <a:ext cx="2859087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934880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Title 1"/>
          <p:cNvSpPr>
            <a:spLocks noGrp="1"/>
          </p:cNvSpPr>
          <p:nvPr>
            <p:ph type="title" idx="4294967295"/>
          </p:nvPr>
        </p:nvSpPr>
        <p:spPr>
          <a:xfrm>
            <a:off x="-180528" y="332656"/>
            <a:ext cx="9642475" cy="1143000"/>
          </a:xfrm>
        </p:spPr>
        <p:txBody>
          <a:bodyPr/>
          <a:lstStyle/>
          <a:p>
            <a:r>
              <a:rPr lang="en-US" altLang="en-US" sz="3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Diseases and conditions associated with secondary </a:t>
            </a:r>
            <a:r>
              <a:rPr lang="en-US" sz="28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APS</a:t>
            </a:r>
            <a:endParaRPr lang="en-US" altLang="en-US" sz="30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</p:txBody>
      </p:sp>
      <p:sp>
        <p:nvSpPr>
          <p:cNvPr id="92163" name="Content Placeholder 2"/>
          <p:cNvSpPr>
            <a:spLocks noGrp="1"/>
          </p:cNvSpPr>
          <p:nvPr>
            <p:ph idx="4294967295"/>
          </p:nvPr>
        </p:nvSpPr>
        <p:spPr>
          <a:xfrm>
            <a:off x="250825" y="1700213"/>
            <a:ext cx="8229600" cy="4525962"/>
          </a:xfrm>
        </p:spPr>
        <p:txBody>
          <a:bodyPr/>
          <a:lstStyle/>
          <a:p>
            <a:r>
              <a:rPr lang="en-US" altLang="en-US" sz="2000" b="1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Systemic connective tissue diseases: </a:t>
            </a:r>
            <a:r>
              <a:rPr lang="en-US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systemic lupus erythematosus, rheumatoid arthritis, </a:t>
            </a:r>
            <a:r>
              <a:rPr lang="en-US" altLang="en-US" sz="2000" dirty="0" err="1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Sjogren's</a:t>
            </a:r>
            <a:r>
              <a:rPr lang="en-US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syndrome, </a:t>
            </a:r>
            <a:r>
              <a:rPr lang="en-US" altLang="en-US" sz="2000" dirty="0" err="1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etc</a:t>
            </a:r>
            <a:endParaRPr lang="en-US" altLang="en-US" sz="20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r>
              <a:rPr lang="en-US" altLang="en-US" sz="2000" b="1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Malignancies: </a:t>
            </a:r>
            <a:r>
              <a:rPr lang="en-US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solid tumors</a:t>
            </a:r>
          </a:p>
          <a:p>
            <a:r>
              <a:rPr lang="en-US" altLang="en-US" sz="2000" b="1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Hematological diseases: </a:t>
            </a:r>
            <a:r>
              <a:rPr lang="en-US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immune thrombocytopenia, autoimmune hemolytic anemia, </a:t>
            </a:r>
            <a:r>
              <a:rPr lang="en-US" altLang="en-US" sz="2000" dirty="0" err="1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leukemias</a:t>
            </a:r>
            <a:r>
              <a:rPr lang="en-US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, lymphomas, multiple myeloma, etc.</a:t>
            </a:r>
          </a:p>
          <a:p>
            <a:r>
              <a:rPr lang="en-US" altLang="en-US" sz="2000" b="1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Infectious diseases: </a:t>
            </a:r>
            <a:r>
              <a:rPr lang="en-US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syphilis, tuberculosis, mycoplasma, </a:t>
            </a:r>
            <a:r>
              <a:rPr lang="en-US" altLang="en-US" sz="2000" dirty="0" err="1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borreliosis</a:t>
            </a:r>
            <a:r>
              <a:rPr lang="en-US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, malaria, HIV, hepatitis A and C, mononucleosis, adenovirus, parvovirus, varicella, </a:t>
            </a:r>
            <a:r>
              <a:rPr lang="en-US" altLang="en-US" sz="2000" dirty="0" err="1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parotitis</a:t>
            </a:r>
            <a:r>
              <a:rPr lang="en-US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, endocarditis, sepsis</a:t>
            </a:r>
          </a:p>
          <a:p>
            <a:r>
              <a:rPr lang="en-US" altLang="en-US" sz="2000" b="1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Neurological diseases: </a:t>
            </a:r>
            <a:r>
              <a:rPr lang="en-US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multiple sclerosis, myasthenia gravis, migraine</a:t>
            </a:r>
          </a:p>
          <a:p>
            <a:r>
              <a:rPr lang="en-US" altLang="en-US" sz="2000" b="1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Drugs:</a:t>
            </a:r>
            <a:r>
              <a:rPr lang="en-US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chlorpromazine, phenytoin, hydralazine, procainamide, quinidine, streptomycin, </a:t>
            </a:r>
            <a:r>
              <a:rPr lang="en-US" altLang="en-US" sz="2000" dirty="0" err="1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phenothiazines</a:t>
            </a:r>
            <a:endParaRPr lang="en-US" altLang="en-US" sz="20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1142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Title 1"/>
          <p:cNvSpPr>
            <a:spLocks noGrp="1"/>
          </p:cNvSpPr>
          <p:nvPr>
            <p:ph type="title" idx="4294967295"/>
          </p:nvPr>
        </p:nvSpPr>
        <p:spPr>
          <a:xfrm>
            <a:off x="85725" y="0"/>
            <a:ext cx="8915400" cy="1143000"/>
          </a:xfrm>
        </p:spPr>
        <p:txBody>
          <a:bodyPr/>
          <a:lstStyle/>
          <a:p>
            <a:r>
              <a:rPr lang="en" altLang="en-US" sz="28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Revised Sapporo criteria for the diagnosis of </a:t>
            </a:r>
            <a:r>
              <a:rPr lang="en-US" sz="28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APS</a:t>
            </a:r>
            <a:endParaRPr lang="en" altLang="en-US" sz="28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</p:txBody>
      </p:sp>
      <p:sp>
        <p:nvSpPr>
          <p:cNvPr id="109571" name="Content Placeholder 2"/>
          <p:cNvSpPr>
            <a:spLocks noGrp="1"/>
          </p:cNvSpPr>
          <p:nvPr>
            <p:ph idx="4294967295"/>
          </p:nvPr>
        </p:nvSpPr>
        <p:spPr>
          <a:xfrm>
            <a:off x="85725" y="981075"/>
            <a:ext cx="9166225" cy="5522913"/>
          </a:xfrm>
        </p:spPr>
        <p:txBody>
          <a:bodyPr/>
          <a:lstStyle/>
          <a:p>
            <a:pPr>
              <a:buFontTx/>
              <a:buNone/>
              <a:defRPr/>
            </a:pPr>
            <a:r>
              <a:rPr lang="en-US" altLang="en-US" sz="2000" b="1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Clinical </a:t>
            </a:r>
            <a:r>
              <a:rPr lang="en-US" altLang="en-US" sz="2000" b="1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criteria:</a:t>
            </a:r>
          </a:p>
          <a:p>
            <a:pPr>
              <a:buFontTx/>
              <a:buNone/>
              <a:defRPr/>
            </a:pPr>
            <a:r>
              <a:rPr lang="en-US" altLang="en-US" sz="20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Vascular thrombosis </a:t>
            </a:r>
            <a:r>
              <a:rPr lang="en-US" alt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(one or more thrombosis of arterial, venous, small blood vessels)</a:t>
            </a:r>
          </a:p>
          <a:p>
            <a:pPr>
              <a:buFontTx/>
              <a:buNone/>
              <a:defRPr/>
            </a:pPr>
            <a:endParaRPr lang="en-US" altLang="en-US" sz="2000" b="1" dirty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>
              <a:buFontTx/>
              <a:buNone/>
              <a:defRPr/>
            </a:pPr>
            <a:r>
              <a:rPr lang="en-US" altLang="en-US" sz="20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Obstetric complications</a:t>
            </a:r>
          </a:p>
          <a:p>
            <a:pPr>
              <a:defRPr/>
            </a:pPr>
            <a:r>
              <a:rPr lang="en-US" alt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1 </a:t>
            </a:r>
            <a:r>
              <a:rPr lang="en-US" alt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or more losses of a morphologically normal fetus </a:t>
            </a:r>
            <a:r>
              <a:rPr lang="sr-Latn-RS" alt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 </a:t>
            </a:r>
            <a:r>
              <a:rPr lang="en-US" alt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&gt;</a:t>
            </a:r>
            <a:r>
              <a:rPr lang="en-US" alt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10 weeks of gestation</a:t>
            </a:r>
          </a:p>
          <a:p>
            <a:pPr>
              <a:defRPr/>
            </a:pPr>
            <a:r>
              <a:rPr lang="en-US" alt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Preterm delivery of a morphologically normal neonate before 34 weeks due to eclampsia or placental insufficiency</a:t>
            </a:r>
          </a:p>
          <a:p>
            <a:pPr>
              <a:defRPr/>
            </a:pPr>
            <a:r>
              <a:rPr lang="en-US" alt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3 or more consecutive fetal losses &lt; 10 weeks that cannot be explained </a:t>
            </a:r>
            <a:r>
              <a:rPr lang="en-US" alt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by</a:t>
            </a:r>
            <a:r>
              <a:rPr lang="sr-Latn-RS" alt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other</a:t>
            </a:r>
            <a:r>
              <a:rPr lang="en-US" alt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alt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abnormalities</a:t>
            </a:r>
            <a:r>
              <a:rPr lang="sr-Latn-RS" alt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sr-Latn-RS" alt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(</a:t>
            </a:r>
            <a:r>
              <a:rPr lang="en-US" alt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hormonal </a:t>
            </a:r>
            <a:r>
              <a:rPr lang="en-US" alt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and anatomical </a:t>
            </a:r>
            <a:r>
              <a:rPr lang="en-US" alt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of </a:t>
            </a:r>
            <a:r>
              <a:rPr lang="en-US" alt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the mother or an aberrant karyotype of both </a:t>
            </a:r>
            <a:r>
              <a:rPr lang="en-US" alt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partners</a:t>
            </a:r>
            <a:r>
              <a:rPr lang="sr-Latn-RS" alt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)</a:t>
            </a:r>
            <a:r>
              <a:rPr lang="en-US" alt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.</a:t>
            </a:r>
            <a:endParaRPr lang="en-US" altLang="en-US" sz="2000" dirty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>
              <a:buFontTx/>
              <a:buNone/>
              <a:defRPr/>
            </a:pPr>
            <a:endParaRPr lang="en-US" altLang="en-US" sz="2000" b="1" dirty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>
              <a:buFontTx/>
              <a:buNone/>
              <a:defRPr/>
            </a:pPr>
            <a:r>
              <a:rPr lang="en-US" altLang="en-US" sz="2000" b="1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Laboratory criteria: at least 2 times in the last 12 weeks</a:t>
            </a:r>
          </a:p>
          <a:p>
            <a:pPr>
              <a:buFontTx/>
              <a:buNone/>
              <a:defRPr/>
            </a:pPr>
            <a:r>
              <a:rPr lang="en-US" alt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LA antibodies present</a:t>
            </a:r>
          </a:p>
          <a:p>
            <a:pPr>
              <a:buFontTx/>
              <a:buNone/>
              <a:defRPr/>
            </a:pPr>
            <a:r>
              <a:rPr lang="en-US" alt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</a:t>
            </a:r>
            <a:r>
              <a:rPr lang="sr-Latn-RS" alt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</a:t>
            </a:r>
            <a:r>
              <a:rPr lang="en-US" alt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 </a:t>
            </a:r>
            <a:r>
              <a:rPr lang="en-US" alt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IgG or IgM &gt;40GPL/MPL (ELISA)</a:t>
            </a:r>
          </a:p>
          <a:p>
            <a:pPr>
              <a:buFontTx/>
              <a:buNone/>
              <a:defRPr/>
            </a:pPr>
            <a:r>
              <a:rPr lang="en-US" alt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Anti B2GPI At IgG or </a:t>
            </a:r>
            <a:r>
              <a:rPr lang="en-US" alt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IgM</a:t>
            </a:r>
            <a:endParaRPr lang="en-US" altLang="en-US" sz="2000" dirty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259263" y="6503988"/>
            <a:ext cx="4324350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buFont typeface="Arial" charset="0"/>
              <a:buNone/>
              <a:defRPr/>
            </a:pPr>
            <a:r>
              <a:rPr lang="en" dirty="0">
                <a:solidFill>
                  <a:schemeClr val="bg1">
                    <a:lumMod val="6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Dg: at least 1 clinical and 1 laboratory</a:t>
            </a:r>
            <a:endParaRPr lang="en-US" dirty="0">
              <a:solidFill>
                <a:schemeClr val="bg1">
                  <a:lumMod val="65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2285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372" y="96132"/>
            <a:ext cx="8875059" cy="54211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69956" y="5195297"/>
            <a:ext cx="8875059" cy="74635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sr-Latn-RS" sz="14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ACR-American </a:t>
            </a:r>
            <a:r>
              <a:rPr lang="sr-Latn-RS" sz="14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College of Rheumatology</a:t>
            </a:r>
          </a:p>
          <a:p>
            <a:r>
              <a:rPr lang="sr-Latn-RS" sz="14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EULAR- </a:t>
            </a:r>
            <a:r>
              <a:rPr lang="en-US" sz="14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European Alliance of Associations for Rheumatology</a:t>
            </a:r>
            <a:r>
              <a:rPr lang="en-US" dirty="0">
                <a:solidFill>
                  <a:srgbClr val="002060"/>
                </a:solidFill>
              </a:rPr>
              <a:t> </a:t>
            </a:r>
            <a:r>
              <a:rPr lang="sr-Latn-RS" dirty="0" smtClean="0"/>
              <a:t>                                    </a:t>
            </a:r>
            <a:r>
              <a:rPr lang="sr-Latn-RS" sz="1050" i="1" dirty="0" smtClean="0">
                <a:solidFill>
                  <a:schemeClr val="bg1">
                    <a:lumMod val="65000"/>
                  </a:schemeClr>
                </a:solidFill>
                <a:latin typeface="+mj-lt"/>
              </a:rPr>
              <a:t>BarbhaiyaM</a:t>
            </a:r>
            <a:r>
              <a:rPr lang="sr-Latn-RS" sz="1050" i="1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, et al. Ann </a:t>
            </a:r>
            <a:r>
              <a:rPr lang="sr-Latn-RS" sz="1050" i="1" dirty="0" smtClean="0">
                <a:solidFill>
                  <a:schemeClr val="bg1">
                    <a:lumMod val="65000"/>
                  </a:schemeClr>
                </a:solidFill>
                <a:latin typeface="+mj-lt"/>
              </a:rPr>
              <a:t>  </a:t>
            </a:r>
          </a:p>
          <a:p>
            <a:r>
              <a:rPr lang="sr-Latn-RS" sz="1050" i="1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 </a:t>
            </a:r>
            <a:r>
              <a:rPr lang="sr-Latn-RS" sz="1050" i="1" dirty="0" smtClean="0">
                <a:solidFill>
                  <a:schemeClr val="bg1">
                    <a:lumMod val="65000"/>
                  </a:schemeClr>
                </a:solidFill>
                <a:latin typeface="+mj-lt"/>
              </a:rPr>
              <a:t>                                                                                                                                                                                     Rheum </a:t>
            </a:r>
            <a:r>
              <a:rPr lang="sr-Latn-RS" sz="1050" i="1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Dis 2023;82:1258-1270                                   </a:t>
            </a:r>
            <a:endParaRPr lang="en-US" sz="1050" i="1" dirty="0">
              <a:solidFill>
                <a:schemeClr val="bg1">
                  <a:lumMod val="65000"/>
                </a:schemeClr>
              </a:solidFill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37603" y="71818"/>
            <a:ext cx="86733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sr-Latn-RS" dirty="0" smtClean="0"/>
              <a:t>                   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6842551" y="88425"/>
            <a:ext cx="2316257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sr-Latn-RS" dirty="0" smtClean="0"/>
              <a:t>                   .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254286" y="5925644"/>
            <a:ext cx="890639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The </a:t>
            </a:r>
            <a:r>
              <a:rPr lang="en-US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ACR/EULAR classification criteria comprise </a:t>
            </a:r>
            <a:r>
              <a:rPr lang="sr-Latn-RS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6 </a:t>
            </a:r>
            <a:r>
              <a:rPr lang="en-US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clinical </a:t>
            </a:r>
            <a:r>
              <a:rPr lang="en-US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domains and </a:t>
            </a:r>
            <a:r>
              <a:rPr lang="sr-Latn-RS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2</a:t>
            </a:r>
            <a:r>
              <a:rPr lang="en-US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laboratory domains. </a:t>
            </a:r>
            <a:endParaRPr lang="sr-Latn-RS" dirty="0" smtClean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r>
              <a:rPr lang="en-US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 </a:t>
            </a:r>
            <a:r>
              <a:rPr lang="en-US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total of 3 points from clinical domains, along with 3 points from laboratory domains, are required to classify as APS.</a:t>
            </a:r>
            <a:endParaRPr lang="en-US" b="0" i="0" dirty="0">
              <a:solidFill>
                <a:srgbClr val="002060"/>
              </a:solidFill>
              <a:effectLst/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269570"/>
      </p:ext>
    </p:extLst>
  </p:cSld>
  <p:clrMapOvr>
    <a:masterClrMapping/>
  </p:clrMapOvr>
  <p:transition spd="med" advClick="0"/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Title 1"/>
          <p:cNvSpPr>
            <a:spLocks noGrp="1"/>
          </p:cNvSpPr>
          <p:nvPr>
            <p:ph type="title" idx="4294967295"/>
          </p:nvPr>
        </p:nvSpPr>
        <p:spPr>
          <a:xfrm>
            <a:off x="-180528" y="54766"/>
            <a:ext cx="8229600" cy="1143000"/>
          </a:xfrm>
        </p:spPr>
        <p:txBody>
          <a:bodyPr/>
          <a:lstStyle/>
          <a:p>
            <a:r>
              <a:rPr lang="en-US" sz="3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APS</a:t>
            </a:r>
            <a:r>
              <a:rPr lang="en" altLang="en-US" sz="32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en" altLang="en-US" sz="32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therapy</a:t>
            </a:r>
          </a:p>
        </p:txBody>
      </p:sp>
      <p:sp>
        <p:nvSpPr>
          <p:cNvPr id="95235" name="Content Placeholder 2"/>
          <p:cNvSpPr>
            <a:spLocks noGrp="1"/>
          </p:cNvSpPr>
          <p:nvPr>
            <p:ph idx="4294967295"/>
          </p:nvPr>
        </p:nvSpPr>
        <p:spPr>
          <a:xfrm>
            <a:off x="323528" y="1196752"/>
            <a:ext cx="8586787" cy="5184576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Treatment of thrombosis</a:t>
            </a:r>
          </a:p>
          <a:p>
            <a:r>
              <a:rPr 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Perform full anticoagulation with intravenous or subcutaneous </a:t>
            </a:r>
            <a:r>
              <a:rPr lang="en-US" sz="2000" dirty="0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heparin</a:t>
            </a:r>
            <a:r>
              <a:rPr 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followed by </a:t>
            </a:r>
            <a:r>
              <a:rPr lang="en-US" sz="2000" dirty="0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warfarin</a:t>
            </a:r>
            <a:r>
              <a:rPr 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therapy. </a:t>
            </a:r>
            <a:endParaRPr lang="sr-Latn-RS" sz="2000" dirty="0" smtClean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r>
              <a:rPr lang="sr-Latn-R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</a:t>
            </a:r>
            <a:r>
              <a:rPr lang="en-US" sz="2000" dirty="0" err="1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arget</a:t>
            </a:r>
            <a:r>
              <a:rPr 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for the international normalized ratio (INR) is 2.0-3.0 for venous thrombosis and 3.0 for arterial thrombosis. </a:t>
            </a:r>
            <a:endParaRPr lang="sr-Latn-RS" sz="2000" dirty="0" smtClean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r>
              <a:rPr lang="sr-Latn-R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    (</a:t>
            </a:r>
            <a:r>
              <a:rPr 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Patients </a:t>
            </a:r>
            <a:r>
              <a:rPr 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with recurrent thrombotic events may require an INR of </a:t>
            </a:r>
            <a:r>
              <a:rPr 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3.0-4.0</a:t>
            </a:r>
            <a:r>
              <a:rPr lang="sr-Latn-R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)</a:t>
            </a:r>
            <a:r>
              <a:rPr 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. </a:t>
            </a:r>
            <a:endParaRPr lang="sr-Latn-RS" sz="2000" dirty="0" smtClean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r>
              <a:rPr 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For </a:t>
            </a:r>
            <a:r>
              <a:rPr 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severe or refractory cases, a combination of </a:t>
            </a:r>
            <a:r>
              <a:rPr lang="en-US" sz="2000" dirty="0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warfarin</a:t>
            </a:r>
            <a:r>
              <a:rPr 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and </a:t>
            </a:r>
            <a:r>
              <a:rPr lang="en-US" sz="2000" dirty="0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aspirin</a:t>
            </a:r>
            <a:r>
              <a:rPr 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may be used. </a:t>
            </a:r>
            <a:endParaRPr lang="sr-Latn-RS" sz="2000" dirty="0" smtClean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r>
              <a:rPr 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Treatment </a:t>
            </a:r>
            <a:r>
              <a:rPr 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for significant thrombotic events in patients with APS is generally lifelong.</a:t>
            </a:r>
          </a:p>
          <a:p>
            <a:r>
              <a:rPr lang="en-US" sz="2000" dirty="0">
                <a:solidFill>
                  <a:schemeClr val="accent6">
                    <a:lumMod val="60000"/>
                    <a:lumOff val="4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Direct oral anticoagulants </a:t>
            </a:r>
            <a:r>
              <a:rPr 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(</a:t>
            </a:r>
            <a:r>
              <a:rPr lang="en-US" sz="20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ie</a:t>
            </a:r>
            <a:r>
              <a:rPr 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, direct thrombin inhibitors and factor </a:t>
            </a:r>
            <a:r>
              <a:rPr lang="en-US" sz="20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Xa</a:t>
            </a:r>
            <a:r>
              <a:rPr 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inhibitors such as rivaroxaban) have been used in patients with warfarin intolerance/allergy or poor anticoagulant control.</a:t>
            </a:r>
            <a:r>
              <a:rPr lang="en-US" sz="2000" baseline="30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  </a:t>
            </a:r>
            <a:endParaRPr lang="sr-Latn-RS" sz="2000" baseline="30000" dirty="0" smtClean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r>
              <a:rPr lang="sr-Latn-R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S</a:t>
            </a:r>
            <a:r>
              <a:rPr lang="en-US" sz="2000" dirty="0" err="1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tudies</a:t>
            </a:r>
            <a:r>
              <a:rPr 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of these agents in APS patients have largely proved disappointing.</a:t>
            </a:r>
          </a:p>
          <a:p>
            <a:pPr marL="0" indent="0">
              <a:buNone/>
            </a:pPr>
            <a:endParaRPr lang="sr-Latn-RS" altLang="en-US" sz="2400" dirty="0" smtClean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3118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Title 1"/>
          <p:cNvSpPr>
            <a:spLocks noGrp="1"/>
          </p:cNvSpPr>
          <p:nvPr>
            <p:ph type="title" idx="4294967295"/>
          </p:nvPr>
        </p:nvSpPr>
        <p:spPr>
          <a:xfrm>
            <a:off x="175050" y="188640"/>
            <a:ext cx="8229600" cy="1143000"/>
          </a:xfrm>
        </p:spPr>
        <p:txBody>
          <a:bodyPr/>
          <a:lstStyle/>
          <a:p>
            <a:r>
              <a:rPr lang="en-US" sz="3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APS</a:t>
            </a:r>
            <a:r>
              <a:rPr lang="en" altLang="en-US" sz="32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en" altLang="en-US" sz="32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therapy</a:t>
            </a:r>
          </a:p>
        </p:txBody>
      </p:sp>
      <p:sp>
        <p:nvSpPr>
          <p:cNvPr id="95235" name="Content Placeholder 2"/>
          <p:cNvSpPr>
            <a:spLocks noGrp="1"/>
          </p:cNvSpPr>
          <p:nvPr>
            <p:ph idx="4294967295"/>
          </p:nvPr>
        </p:nvSpPr>
        <p:spPr>
          <a:xfrm>
            <a:off x="177180" y="1700808"/>
            <a:ext cx="8787308" cy="4525962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Prophylactic therapy</a:t>
            </a:r>
          </a:p>
          <a:p>
            <a:r>
              <a:rPr 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Eliminate other risk factors, such as oral contraceptives, smoking, hypertension, or hyperlipidemia. </a:t>
            </a:r>
            <a:endParaRPr lang="sr-Latn-RS" sz="2000" dirty="0" smtClean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r>
              <a:rPr lang="en-US" sz="20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Prophylactic </a:t>
            </a:r>
            <a:r>
              <a:rPr lang="en-US" sz="2000" dirty="0">
                <a:solidFill>
                  <a:schemeClr val="accent6">
                    <a:lumMod val="60000"/>
                    <a:lumOff val="4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anticoagulation </a:t>
            </a:r>
            <a:r>
              <a:rPr 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is needed during </a:t>
            </a:r>
            <a:r>
              <a:rPr lang="en-US" sz="2000" dirty="0">
                <a:solidFill>
                  <a:schemeClr val="accent6">
                    <a:lumMod val="60000"/>
                    <a:lumOff val="4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surgery or hospitalization</a:t>
            </a:r>
            <a:r>
              <a:rPr lang="en-US" sz="2000" dirty="0">
                <a:latin typeface="Calibri Light" panose="020F0302020204030204" pitchFamily="34" charset="0"/>
                <a:cs typeface="Calibri Light" panose="020F0302020204030204" pitchFamily="34" charset="0"/>
              </a:rPr>
              <a:t>. </a:t>
            </a:r>
            <a:endParaRPr lang="sr-Latn-RS" sz="2000" dirty="0" smtClean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r>
              <a:rPr 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Management </a:t>
            </a:r>
            <a:r>
              <a:rPr 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of any associated autoimmune disease is necessary</a:t>
            </a:r>
            <a:r>
              <a:rPr 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.</a:t>
            </a:r>
            <a:endParaRPr lang="sr-Latn-RS" sz="2000" dirty="0" smtClean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en-US" sz="2000" dirty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r>
              <a:rPr lang="sr-Latn-RS" sz="2000" b="1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</a:t>
            </a:r>
            <a:r>
              <a:rPr lang="en-US" sz="2000" b="1" dirty="0" err="1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rimary</a:t>
            </a:r>
            <a:r>
              <a:rPr lang="en-US" sz="2000" b="1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b="1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thrombosis </a:t>
            </a:r>
            <a:r>
              <a:rPr lang="en-US" sz="2000" b="1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prevention</a:t>
            </a:r>
            <a:r>
              <a:rPr lang="sr-Latn-RS" sz="2000" b="1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:</a:t>
            </a:r>
            <a:r>
              <a:rPr lang="en-US" sz="2000" b="1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endParaRPr lang="sr-Latn-RS" sz="2000" b="1" dirty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r>
              <a:rPr 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 </a:t>
            </a:r>
            <a:r>
              <a:rPr 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patients who have antiphospholipid antibodies but no history of thrombosis or pregnancy morbidity, antithrombotic therapy is </a:t>
            </a:r>
            <a:r>
              <a:rPr lang="en-US" sz="2000" dirty="0">
                <a:solidFill>
                  <a:schemeClr val="accent6">
                    <a:lumMod val="60000"/>
                    <a:lumOff val="4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not routinely </a:t>
            </a:r>
            <a:r>
              <a:rPr lang="en-US" sz="20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used</a:t>
            </a:r>
            <a:r>
              <a:rPr lang="sr-Latn-RS" sz="20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.</a:t>
            </a:r>
          </a:p>
          <a:p>
            <a:r>
              <a:rPr lang="sr-Latn-RS" sz="20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L</a:t>
            </a:r>
            <a:r>
              <a:rPr lang="en-US" sz="20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ow-dose </a:t>
            </a:r>
            <a:r>
              <a:rPr lang="en-US" sz="2000" dirty="0">
                <a:solidFill>
                  <a:schemeClr val="accent6">
                    <a:lumMod val="60000"/>
                    <a:lumOff val="4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aspirin</a:t>
            </a:r>
            <a:r>
              <a:rPr lang="en-US" sz="20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is used in this </a:t>
            </a:r>
            <a:r>
              <a:rPr 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setting</a:t>
            </a:r>
            <a:r>
              <a:rPr lang="sr-Latn-R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endParaRPr lang="sr-Latn-RS" sz="2000" dirty="0" smtClean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r>
              <a:rPr lang="sr-Latn-R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(</a:t>
            </a:r>
            <a:r>
              <a:rPr 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effectiveness </a:t>
            </a:r>
            <a:r>
              <a:rPr 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of low-dose aspirin as primary prevention for APS remains </a:t>
            </a:r>
            <a:r>
              <a:rPr 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unproven</a:t>
            </a:r>
            <a:r>
              <a:rPr lang="sr-Latn-R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)</a:t>
            </a:r>
            <a:endParaRPr lang="sr-Latn-RS" altLang="en-US" sz="2000" dirty="0" smtClean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8950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Title 1"/>
          <p:cNvSpPr>
            <a:spLocks noGrp="1"/>
          </p:cNvSpPr>
          <p:nvPr>
            <p:ph type="title" idx="4294967295"/>
          </p:nvPr>
        </p:nvSpPr>
        <p:spPr>
          <a:xfrm>
            <a:off x="0" y="26977"/>
            <a:ext cx="8229600" cy="1143000"/>
          </a:xfrm>
        </p:spPr>
        <p:txBody>
          <a:bodyPr/>
          <a:lstStyle/>
          <a:p>
            <a:r>
              <a:rPr lang="en-US" sz="3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APS</a:t>
            </a:r>
            <a:r>
              <a:rPr lang="en" altLang="en-US" sz="32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en" altLang="en-US" sz="32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therapy</a:t>
            </a:r>
          </a:p>
        </p:txBody>
      </p:sp>
      <p:sp>
        <p:nvSpPr>
          <p:cNvPr id="95235" name="Content Placeholder 2"/>
          <p:cNvSpPr>
            <a:spLocks noGrp="1"/>
          </p:cNvSpPr>
          <p:nvPr>
            <p:ph idx="4294967295"/>
          </p:nvPr>
        </p:nvSpPr>
        <p:spPr>
          <a:xfrm>
            <a:off x="179512" y="1124744"/>
            <a:ext cx="8586787" cy="3960440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Obstetric </a:t>
            </a:r>
            <a:r>
              <a:rPr lang="en-US" sz="2000" b="1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considerations</a:t>
            </a:r>
          </a:p>
          <a:p>
            <a:r>
              <a:rPr 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For women with a history of APS without thrombosis but with prior pregnancy loss, prophylactic-dose LMWH and low-dose aspirin are recommended. Therapy is withheld at the time of delivery and is restarted after delivery, continuing for 6 weeks </a:t>
            </a:r>
            <a:r>
              <a:rPr 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postpartum</a:t>
            </a:r>
            <a:endParaRPr lang="sr-Latn-RS" sz="2000" dirty="0" smtClean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en-US" sz="2000" dirty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r>
              <a:rPr lang="sr-Latn-R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W</a:t>
            </a:r>
            <a:r>
              <a:rPr 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omen with APS who have a history of thrombosis in previous pregnancies should receive prophylactic anticoagulation during pregnancy and for 6 weeks postpartum.</a:t>
            </a:r>
            <a:endParaRPr lang="sr-Latn-RS" sz="2000" dirty="0" smtClean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endParaRPr lang="en-US" sz="2000" dirty="0" smtClean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r>
              <a:rPr 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For </a:t>
            </a:r>
            <a:r>
              <a:rPr 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women with a history of APS and prior thrombosis, anticoagulation with therapeutic-dose low molecular weight heparin (LMWH) and low-dose aspirin is recommended. After delivery, long-term anticoagulation may be switched back to warfarin.</a:t>
            </a:r>
          </a:p>
          <a:p>
            <a:endParaRPr lang="en-US" altLang="en-US" sz="24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144318" y="6334780"/>
            <a:ext cx="80283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en-US" sz="1400" i="1" dirty="0">
                <a:solidFill>
                  <a:schemeClr val="bg1">
                    <a:lumMod val="6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Committee on Practice Bulletins—Obstetrics, American College of Obstetricians and </a:t>
            </a:r>
            <a:r>
              <a:rPr lang="en-US" sz="1400" i="1" dirty="0" smtClean="0">
                <a:solidFill>
                  <a:schemeClr val="bg1">
                    <a:lumMod val="6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Gynecologists. Practice </a:t>
            </a:r>
            <a:r>
              <a:rPr lang="en-US" sz="1400" i="1" dirty="0">
                <a:solidFill>
                  <a:schemeClr val="bg1">
                    <a:lumMod val="6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Bulletin No. 132: Antiphospholipid syndrome. </a:t>
            </a:r>
            <a:r>
              <a:rPr lang="en-US" sz="1400" i="1" dirty="0" err="1">
                <a:solidFill>
                  <a:schemeClr val="bg1">
                    <a:lumMod val="6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Obstet</a:t>
            </a:r>
            <a:r>
              <a:rPr lang="en-US" sz="1400" i="1" dirty="0">
                <a:solidFill>
                  <a:schemeClr val="bg1">
                    <a:lumMod val="6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Gynecol. 2012 Dec. 120 (6):</a:t>
            </a:r>
            <a:r>
              <a:rPr lang="en-US" sz="1400" i="1" dirty="0" smtClean="0">
                <a:solidFill>
                  <a:schemeClr val="bg1">
                    <a:lumMod val="6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1514-21</a:t>
            </a:r>
            <a:endParaRPr lang="en" altLang="en-US" sz="32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2141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Title 1"/>
          <p:cNvSpPr>
            <a:spLocks noGrp="1"/>
          </p:cNvSpPr>
          <p:nvPr>
            <p:ph type="title" idx="4294967295"/>
          </p:nvPr>
        </p:nvSpPr>
        <p:spPr>
          <a:xfrm>
            <a:off x="222498" y="332656"/>
            <a:ext cx="8229600" cy="1143000"/>
          </a:xfrm>
        </p:spPr>
        <p:txBody>
          <a:bodyPr/>
          <a:lstStyle/>
          <a:p>
            <a:r>
              <a:rPr lang="en" altLang="en-US" sz="32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Therapy with blood products</a:t>
            </a:r>
            <a:endParaRPr lang="en-US" altLang="en-US" sz="32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</p:txBody>
      </p:sp>
      <p:sp>
        <p:nvSpPr>
          <p:cNvPr id="97283" name="Content Placeholder 2"/>
          <p:cNvSpPr>
            <a:spLocks noGrp="1"/>
          </p:cNvSpPr>
          <p:nvPr>
            <p:ph idx="4294967295"/>
          </p:nvPr>
        </p:nvSpPr>
        <p:spPr>
          <a:xfrm>
            <a:off x="395535" y="2276872"/>
            <a:ext cx="7883525" cy="3563674"/>
          </a:xfrm>
        </p:spPr>
        <p:txBody>
          <a:bodyPr/>
          <a:lstStyle/>
          <a:p>
            <a:r>
              <a:rPr lang="en-US" altLang="en-US" sz="24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Blood transfusion </a:t>
            </a:r>
            <a:r>
              <a:rPr lang="en-US" altLang="en-US" sz="24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is </a:t>
            </a:r>
            <a:r>
              <a:rPr lang="en-US" altLang="en-US" sz="24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the process of transferring blood or its products from the blood system of one person to the blood system of another.</a:t>
            </a:r>
          </a:p>
          <a:p>
            <a:r>
              <a:rPr lang="en-US" altLang="en-US" sz="24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The first human-to-human transfusion: in 1829 in a woman </a:t>
            </a:r>
            <a:r>
              <a:rPr lang="en-US" altLang="en-US" sz="24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en-US" altLang="en-US" sz="24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with postpartum hemorrhage.</a:t>
            </a:r>
          </a:p>
          <a:p>
            <a:pPr>
              <a:buFontTx/>
              <a:buNone/>
            </a:pPr>
            <a:endParaRPr lang="en-US" altLang="en-US" sz="24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4694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6187"/>
    </mc:Choice>
    <mc:Fallback xmlns="">
      <p:transition spd="slow" advTm="26187"/>
    </mc:Fallback>
  </mc:AlternateContent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Title 1"/>
          <p:cNvSpPr>
            <a:spLocks noGrp="1"/>
          </p:cNvSpPr>
          <p:nvPr>
            <p:ph type="title" idx="4294967295"/>
          </p:nvPr>
        </p:nvSpPr>
        <p:spPr>
          <a:xfrm>
            <a:off x="323528" y="332656"/>
            <a:ext cx="8229600" cy="1143000"/>
          </a:xfrm>
        </p:spPr>
        <p:txBody>
          <a:bodyPr/>
          <a:lstStyle/>
          <a:p>
            <a:r>
              <a:rPr lang="en" altLang="en-US" sz="32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The most commonly used blood products</a:t>
            </a:r>
            <a:endParaRPr lang="en-US" altLang="en-US" sz="32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</p:txBody>
      </p:sp>
      <p:sp>
        <p:nvSpPr>
          <p:cNvPr id="98307" name="Content Placeholder 2"/>
          <p:cNvSpPr>
            <a:spLocks noGrp="1"/>
          </p:cNvSpPr>
          <p:nvPr>
            <p:ph idx="4294967295"/>
          </p:nvPr>
        </p:nvSpPr>
        <p:spPr>
          <a:xfrm>
            <a:off x="107504" y="1988840"/>
            <a:ext cx="9036496" cy="4261256"/>
          </a:xfrm>
        </p:spPr>
        <p:txBody>
          <a:bodyPr/>
          <a:lstStyle/>
          <a:p>
            <a:r>
              <a:rPr lang="en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Erythrocyte concentrate</a:t>
            </a:r>
          </a:p>
          <a:p>
            <a:r>
              <a:rPr lang="en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Platelet concentrate</a:t>
            </a:r>
          </a:p>
          <a:p>
            <a:r>
              <a:rPr lang="en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Platelet concentrate from the separator</a:t>
            </a:r>
          </a:p>
          <a:p>
            <a:r>
              <a:rPr lang="en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Frozen fresh plasma</a:t>
            </a:r>
          </a:p>
          <a:p>
            <a:r>
              <a:rPr lang="en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Cryoprecipitate​</a:t>
            </a:r>
          </a:p>
          <a:p>
            <a:r>
              <a:rPr lang="en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Granulocyte concentrate</a:t>
            </a:r>
          </a:p>
          <a:p>
            <a:r>
              <a:rPr lang="en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Rarely: irradiated erythrocytes (immunocompromised due to prevention GVHD ), washed erythrocytes (patients with the presence of anti IgA </a:t>
            </a:r>
            <a:r>
              <a:rPr lang="en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At </a:t>
            </a:r>
            <a:r>
              <a:rPr lang="en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), frozen erythrocytes (patients with a complex mixture of antibodies)</a:t>
            </a:r>
            <a:endParaRPr lang="en-US" altLang="en-US" sz="20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endParaRPr lang="sr-Cyrl-CS" altLang="en-US" sz="28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 marL="0" indent="0">
              <a:buNone/>
            </a:pPr>
            <a:endParaRPr lang="sr-Cyrl-CS" altLang="en-US" b="1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endParaRPr lang="en-US" altLang="en-US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352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5374"/>
    </mc:Choice>
    <mc:Fallback xmlns="">
      <p:transition spd="slow" advTm="35374"/>
    </mc:Fallback>
  </mc:AlternateContent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Title 1"/>
          <p:cNvSpPr>
            <a:spLocks noGrp="1"/>
          </p:cNvSpPr>
          <p:nvPr>
            <p:ph type="title" idx="4294967295"/>
          </p:nvPr>
        </p:nvSpPr>
        <p:spPr>
          <a:xfrm>
            <a:off x="0" y="260648"/>
            <a:ext cx="8229600" cy="1143000"/>
          </a:xfrm>
        </p:spPr>
        <p:txBody>
          <a:bodyPr/>
          <a:lstStyle/>
          <a:p>
            <a:r>
              <a:rPr lang="en" altLang="en-US" sz="32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Erythrocyte</a:t>
            </a:r>
            <a:r>
              <a:rPr lang="sr-Latn-RS" altLang="en-US" sz="32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en" altLang="en-US" sz="32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concentrate</a:t>
            </a:r>
            <a:r>
              <a:rPr lang="en" altLang="en-US" sz="32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/>
            </a:r>
            <a:br>
              <a:rPr lang="en" altLang="en-US" sz="32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</a:br>
            <a:r>
              <a:rPr lang="sr-Latn-RS" altLang="en-US" sz="32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en" altLang="en-US" sz="32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</a:t>
            </a:r>
            <a:endParaRPr lang="sr-Cyrl-CS" altLang="en-US" sz="32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</p:txBody>
      </p:sp>
      <p:sp>
        <p:nvSpPr>
          <p:cNvPr id="98307" name="Content Placeholder 2"/>
          <p:cNvSpPr>
            <a:spLocks noGrp="1"/>
          </p:cNvSpPr>
          <p:nvPr>
            <p:ph idx="4294967295"/>
          </p:nvPr>
        </p:nvSpPr>
        <p:spPr>
          <a:xfrm>
            <a:off x="116735" y="1544824"/>
            <a:ext cx="9008807" cy="4536504"/>
          </a:xfrm>
        </p:spPr>
        <p:txBody>
          <a:bodyPr/>
          <a:lstStyle/>
          <a:p>
            <a:r>
              <a:rPr lang="en" altLang="en-US" sz="2000" dirty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The active ingredient is morphologically and functionally intact erythrocytes that play the role of oxygen </a:t>
            </a:r>
            <a:r>
              <a:rPr lang="en" altLang="en-US" sz="2000" dirty="0" smtClean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transporters</a:t>
            </a:r>
          </a:p>
          <a:p>
            <a:pPr marL="0" indent="0">
              <a:buNone/>
            </a:pPr>
            <a:endParaRPr lang="en" altLang="en-US" sz="2000" dirty="0">
              <a:solidFill>
                <a:schemeClr val="accent6">
                  <a:lumMod val="50000"/>
                </a:schemeClr>
              </a:solidFill>
              <a:latin typeface="Calibri Light" pitchFamily="34" charset="0"/>
              <a:cs typeface="Calibri Light" pitchFamily="34" charset="0"/>
            </a:endParaRPr>
          </a:p>
          <a:p>
            <a:r>
              <a:rPr lang="en" altLang="en-US" sz="2000" dirty="0" smtClean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They are obtained </a:t>
            </a:r>
            <a:r>
              <a:rPr lang="en" altLang="en-US" sz="2000" dirty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by removing about 250 ml of plasma from one dose of whole </a:t>
            </a:r>
            <a:r>
              <a:rPr lang="en" altLang="en-US" sz="2000" dirty="0" smtClean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blood by physical </a:t>
            </a:r>
            <a:r>
              <a:rPr lang="en" altLang="en-U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methods (centrifugation) or cellular</a:t>
            </a:r>
          </a:p>
          <a:p>
            <a:r>
              <a:rPr lang="en" altLang="en-U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They are stored depending on the anticoagulant for 21, 35, 42 days at t </a:t>
            </a:r>
            <a:r>
              <a:rPr lang="en" altLang="en-US" sz="2000" dirty="0" smtClean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4 </a:t>
            </a:r>
            <a:r>
              <a:rPr lang="en" altLang="en-U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+/-2 oC</a:t>
            </a:r>
            <a:endParaRPr lang="sr-Cyrl-RS" altLang="en-US" sz="20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r>
              <a:rPr lang="en" altLang="en-US" sz="2000" dirty="0" smtClean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Expected </a:t>
            </a:r>
            <a:r>
              <a:rPr lang="en" altLang="en-US" sz="2000" dirty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increase </a:t>
            </a:r>
            <a:r>
              <a:rPr lang="en" altLang="en-US" sz="2000" dirty="0" err="1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of Hb </a:t>
            </a:r>
            <a:r>
              <a:rPr lang="en" altLang="en-US" sz="2000" dirty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by 10 g / l (within 24 h </a:t>
            </a:r>
            <a:r>
              <a:rPr lang="en" altLang="en-US" sz="2000" dirty="0" smtClean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)</a:t>
            </a:r>
          </a:p>
          <a:p>
            <a:pPr marL="0" indent="0">
              <a:buNone/>
            </a:pPr>
            <a:endParaRPr lang="sr-Latn-RS" altLang="en-US" sz="2000" dirty="0" smtClean="0">
              <a:solidFill>
                <a:schemeClr val="accent6">
                  <a:lumMod val="50000"/>
                </a:schemeClr>
              </a:solidFill>
              <a:latin typeface="Calibri Light" pitchFamily="34" charset="0"/>
              <a:cs typeface="Calibri Light" pitchFamily="34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" altLang="en-US" sz="2000" dirty="0" smtClean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Resuspended</a:t>
            </a:r>
            <a:endParaRPr lang="sr-Cyrl-RS" altLang="en-US" sz="20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" altLang="en-U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Leukoreduced (low risk for allosensitization, </a:t>
            </a:r>
            <a:r>
              <a:rPr lang="en" altLang="en-US" sz="2000" dirty="0" smtClean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infection with intracellular viruses)</a:t>
            </a:r>
            <a:endParaRPr lang="en" altLang="en-US" sz="20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" altLang="en-U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Frozen (storage of rare blood groups in several places in the world at </a:t>
            </a:r>
            <a:r>
              <a:rPr lang="en" altLang="en-US" sz="2000" dirty="0" smtClean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-80 o C )</a:t>
            </a:r>
            <a:endParaRPr lang="sr-Cyrl-RS" altLang="en-US" sz="20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" altLang="en-U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Irradiated E </a:t>
            </a:r>
            <a:r>
              <a:rPr lang="sr-Latn-RS" altLang="en-US" sz="2000" dirty="0" smtClean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.......</a:t>
            </a:r>
          </a:p>
          <a:p>
            <a:pPr marL="457200" indent="-457200">
              <a:buFont typeface="+mj-lt"/>
              <a:buAutoNum type="arabicPeriod"/>
            </a:pPr>
            <a:endParaRPr lang="sr-Cyrl-RS" altLang="en-US" sz="2000" dirty="0" smtClean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endParaRPr lang="sr-Cyrl-CS" altLang="en-US" sz="20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5400000">
            <a:off x="6811652" y="-103956"/>
            <a:ext cx="1425352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62754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Title 1"/>
          <p:cNvSpPr>
            <a:spLocks noGrp="1"/>
          </p:cNvSpPr>
          <p:nvPr>
            <p:ph type="title" idx="4294967295"/>
          </p:nvPr>
        </p:nvSpPr>
        <p:spPr>
          <a:xfrm>
            <a:off x="395536" y="260648"/>
            <a:ext cx="8229600" cy="1143000"/>
          </a:xfrm>
        </p:spPr>
        <p:txBody>
          <a:bodyPr/>
          <a:lstStyle/>
          <a:p>
            <a:r>
              <a:rPr lang="en-US" altLang="en-US" sz="32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Erythrocyte concentrate</a:t>
            </a:r>
            <a:endParaRPr lang="sr-Cyrl-CS" altLang="en-US" sz="32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</p:txBody>
      </p:sp>
      <p:sp>
        <p:nvSpPr>
          <p:cNvPr id="98307" name="Content Placeholder 2"/>
          <p:cNvSpPr>
            <a:spLocks noGrp="1"/>
          </p:cNvSpPr>
          <p:nvPr>
            <p:ph idx="4294967295"/>
          </p:nvPr>
        </p:nvSpPr>
        <p:spPr>
          <a:xfrm>
            <a:off x="107380" y="1700808"/>
            <a:ext cx="9036620" cy="4536504"/>
          </a:xfrm>
        </p:spPr>
        <p:txBody>
          <a:bodyPr/>
          <a:lstStyle/>
          <a:p>
            <a:pPr marL="0" indent="0">
              <a:buNone/>
            </a:pPr>
            <a:r>
              <a:rPr lang="en-US" altLang="en-US" sz="2000" dirty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Indications:</a:t>
            </a:r>
          </a:p>
          <a:p>
            <a:r>
              <a:rPr lang="en-US" altLang="en-US" sz="2000" dirty="0" smtClean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Anemia </a:t>
            </a:r>
            <a:r>
              <a:rPr lang="en-US" altLang="en-US" sz="2000" dirty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in </a:t>
            </a:r>
            <a:r>
              <a:rPr lang="en-US" altLang="en-US" sz="2000" dirty="0" err="1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normovolemic</a:t>
            </a:r>
            <a:r>
              <a:rPr lang="en-US" altLang="en-US" sz="2000" dirty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 patients in order to improve oxygen capacity,</a:t>
            </a:r>
          </a:p>
          <a:p>
            <a:r>
              <a:rPr lang="en-US" altLang="en-US" sz="2000" dirty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Acute blood loss with signs of hypoxia,</a:t>
            </a:r>
          </a:p>
          <a:p>
            <a:r>
              <a:rPr lang="en-US" altLang="en-US" sz="2000" dirty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Chronic anemia,</a:t>
            </a:r>
          </a:p>
          <a:p>
            <a:r>
              <a:rPr lang="en-US" altLang="en-US" sz="2000" dirty="0" smtClean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AIHA </a:t>
            </a:r>
            <a:r>
              <a:rPr lang="en-US" altLang="en-US" sz="2000" dirty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(the interaction is most often positive, but it is applied if necessary)</a:t>
            </a:r>
          </a:p>
          <a:p>
            <a:r>
              <a:rPr lang="en-US" altLang="en-US" sz="2000" dirty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Irradiated </a:t>
            </a:r>
            <a:r>
              <a:rPr lang="en-US" altLang="en-US" sz="2000" dirty="0" err="1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Er</a:t>
            </a:r>
            <a:r>
              <a:rPr lang="en-US" altLang="en-US" sz="2000" dirty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: immunocompromised to prevent GVHD</a:t>
            </a:r>
          </a:p>
          <a:p>
            <a:r>
              <a:rPr lang="en-US" altLang="en-US" sz="2000" dirty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Washed </a:t>
            </a:r>
            <a:r>
              <a:rPr lang="en-US" altLang="en-US" sz="2000" dirty="0" err="1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Er</a:t>
            </a:r>
            <a:r>
              <a:rPr lang="en-US" altLang="en-US" sz="2000" dirty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: patients who have anti IgA At or if they are allergic to other plasma proteins</a:t>
            </a:r>
          </a:p>
          <a:p>
            <a:r>
              <a:rPr lang="en-US" altLang="en-US" sz="2000" dirty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Frozen </a:t>
            </a:r>
            <a:r>
              <a:rPr lang="sr-Latn-RS" altLang="en-US" sz="2000" dirty="0" smtClean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Er</a:t>
            </a:r>
            <a:r>
              <a:rPr lang="en-US" altLang="en-US" sz="2000" dirty="0" smtClean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: </a:t>
            </a:r>
            <a:r>
              <a:rPr lang="en-US" altLang="en-US" sz="2000" dirty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patients with a complex mixture of At</a:t>
            </a:r>
          </a:p>
          <a:p>
            <a:r>
              <a:rPr lang="en-US" altLang="en-US" sz="2000" dirty="0" err="1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Er</a:t>
            </a:r>
            <a:r>
              <a:rPr lang="en-US" altLang="en-US" sz="2000" dirty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 concentrates that have been tested for CMV, Parvo B19</a:t>
            </a:r>
            <a:endParaRPr lang="sr-Cyrl-RS" altLang="en-US" sz="20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endParaRPr lang="sr-Cyrl-CS" altLang="en-US" sz="20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endParaRPr lang="sr-Latn-RS" altLang="en-US" sz="2800" dirty="0" smtClean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 marL="0" indent="0">
              <a:buNone/>
            </a:pPr>
            <a:endParaRPr lang="sr-Cyrl-CS" altLang="en-US" sz="28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endParaRPr lang="sr-Cyrl-CS" altLang="en-US" b="1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endParaRPr lang="en-US" altLang="en-US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2149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 idx="4294967295"/>
          </p:nvPr>
        </p:nvSpPr>
        <p:spPr>
          <a:xfrm>
            <a:off x="367791" y="-17240"/>
            <a:ext cx="8229600" cy="1069976"/>
          </a:xfrm>
        </p:spPr>
        <p:txBody>
          <a:bodyPr/>
          <a:lstStyle/>
          <a:p>
            <a:r>
              <a:rPr lang="sr-Latn-RS" altLang="en-US" sz="28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</a:t>
            </a:r>
            <a:r>
              <a:rPr lang="en" altLang="en-US" sz="28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linical p</a:t>
            </a:r>
            <a:r>
              <a:rPr lang="sr-Latn-RS" altLang="en-US" sz="28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resentation of</a:t>
            </a:r>
            <a:r>
              <a:rPr lang="en" altLang="en-US" sz="28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Von Willebrand </a:t>
            </a:r>
            <a:r>
              <a:rPr lang="sr-Latn-RS" altLang="en-US" sz="28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" altLang="en-US" sz="28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disease</a:t>
            </a:r>
            <a:endParaRPr lang="en-US" altLang="en-US" sz="28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</p:txBody>
      </p:sp>
      <p:sp>
        <p:nvSpPr>
          <p:cNvPr id="9219" name="Content Placeholder 2"/>
          <p:cNvSpPr>
            <a:spLocks noGrp="1"/>
          </p:cNvSpPr>
          <p:nvPr>
            <p:ph idx="4294967295"/>
          </p:nvPr>
        </p:nvSpPr>
        <p:spPr>
          <a:xfrm>
            <a:off x="179512" y="1052736"/>
            <a:ext cx="8606159" cy="5018310"/>
          </a:xfrm>
        </p:spPr>
        <p:txBody>
          <a:bodyPr/>
          <a:lstStyle/>
          <a:p>
            <a:r>
              <a:rPr lang="en-US" altLang="en-US" sz="18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Menorrhagia from the age of menarche</a:t>
            </a:r>
          </a:p>
          <a:p>
            <a:r>
              <a:rPr lang="en-US" altLang="en-US" sz="18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Bleeding disorders in close relatives</a:t>
            </a:r>
          </a:p>
          <a:p>
            <a:r>
              <a:rPr lang="en-US" altLang="en-US" sz="18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en-US" altLang="en-US" sz="18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Bleeding </a:t>
            </a:r>
            <a:r>
              <a:rPr lang="en-US" altLang="en-US" sz="18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(at least one of the following symptoms</a:t>
            </a:r>
            <a:r>
              <a:rPr lang="en-US" altLang="en-US" sz="18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):</a:t>
            </a:r>
            <a:endParaRPr lang="sr-Latn-RS" altLang="en-US" sz="1800" dirty="0" smtClean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endParaRPr lang="en-US" altLang="en-US" sz="18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en-US" altLang="en-US" sz="18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Epistaxis (especially bilateral, over 10 min. at least once during the last year),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altLang="en-US" sz="18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Hematomas on the skin (spontaneous and over 2 cm in diameter)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altLang="en-US" sz="18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Bleeding from wounds and after trivial cuts (over 5 min)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altLang="en-US" sz="18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Bleeding from the oral cavity and gastrointestinal tract (without an obvious anatomical lesion)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altLang="en-US" sz="18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Prolonged and extensive bleeding after tooth extraction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altLang="en-US" sz="18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Unexpected bleeding after surgery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altLang="en-US" sz="18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Bleeding that requires replacement therapy with blood transfusions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altLang="en-US" sz="18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Bleeding from corpus luteum or ovarian cyst,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altLang="en-US" sz="18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Postpartum hemorrhages (especially secondary, after 24 hours after childbirth)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altLang="en-US" sz="18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Failure of conventional therapy for menorrhagia</a:t>
            </a:r>
            <a:endParaRPr lang="en" altLang="en-US" sz="18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9959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Title 1"/>
          <p:cNvSpPr>
            <a:spLocks noGrp="1"/>
          </p:cNvSpPr>
          <p:nvPr>
            <p:ph type="title" idx="4294967295"/>
          </p:nvPr>
        </p:nvSpPr>
        <p:spPr>
          <a:xfrm>
            <a:off x="-35719" y="-142875"/>
            <a:ext cx="9144000" cy="785813"/>
          </a:xfrm>
        </p:spPr>
        <p:txBody>
          <a:bodyPr/>
          <a:lstStyle/>
          <a:p>
            <a:r>
              <a:rPr lang="sr-Latn-RS" altLang="en-US" sz="32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E</a:t>
            </a:r>
            <a:r>
              <a:rPr lang="en" altLang="en-US" sz="32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rythrocyte concentrate</a:t>
            </a:r>
            <a:r>
              <a:rPr lang="en" altLang="en-US" sz="32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</a:t>
            </a:r>
            <a:endParaRPr lang="en-US" altLang="en-US" sz="32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</p:txBody>
      </p:sp>
      <p:graphicFrame>
        <p:nvGraphicFramePr>
          <p:cNvPr id="91139" name="Group 3"/>
          <p:cNvGraphicFramePr>
            <a:graphicFrameLocks noGrp="1"/>
          </p:cNvGraphicFramePr>
          <p:nvPr>
            <p:ph idx="4294967295"/>
          </p:nvPr>
        </p:nvGraphicFramePr>
        <p:xfrm>
          <a:off x="428625" y="642938"/>
          <a:ext cx="8215313" cy="5091113"/>
        </p:xfrm>
        <a:graphic>
          <a:graphicData uri="http://schemas.openxmlformats.org/drawingml/2006/table">
            <a:tbl>
              <a:tblPr/>
              <a:tblGrid>
                <a:gridCol w="205422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4384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66846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05422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82294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Range of Hb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" altLang="en-US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Compensatory capacity/risk factors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" altLang="en-US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Transfusion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" altLang="en-US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Level of evidence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04272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&lt;60g/l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-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Adequate compensation, no risk factors</a:t>
                      </a:r>
                      <a:endParaRPr kumimoji="0" lang="en-US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Limited compensation, there are risk factors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" alt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Yes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Cyrl-CS" alt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" alt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Not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Cyrl-CS" alt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Cyrl-CS" alt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Cyrl-CS" alt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" alt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Yes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" alt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1C+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Cyrl-CS" alt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" alt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1C+</a:t>
                      </a:r>
                      <a:endParaRPr kumimoji="0" lang="en-US" alt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Cyrl-CS" alt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Cyrl-CS" alt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Cyrl-CS" alt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" alt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1C+</a:t>
                      </a:r>
                      <a:endParaRPr kumimoji="0" lang="en-US" alt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6678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&gt;60-80g/l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Symptoms of anemic hypoxia (tachycardia, hypotension, ischemia on ECG, lactic acidosis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Yes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" alt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1C+</a:t>
                      </a:r>
                      <a:endParaRPr kumimoji="0" lang="en-US" alt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793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" alt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&gt; 80-100 g/l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" alt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Symptoms of anemic hypoxia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Yes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2C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793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" alt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&gt; 100 g/l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alibri Light" panose="020F0302020204030204" pitchFamily="34" charset="0"/>
                        <a:ea typeface="SimSun" charset="-122"/>
                        <a:cs typeface="Calibri Light" panose="020F0302020204030204" pitchFamily="34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Not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1A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99363" name="TextBox 5"/>
          <p:cNvSpPr txBox="1">
            <a:spLocks noChangeArrowheads="1"/>
          </p:cNvSpPr>
          <p:nvPr/>
        </p:nvSpPr>
        <p:spPr bwMode="auto">
          <a:xfrm>
            <a:off x="571500" y="5715000"/>
            <a:ext cx="82867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" altLang="en-US" i="1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An absolute indication : Hb &lt;60g/l</a:t>
            </a:r>
          </a:p>
          <a:p>
            <a:pPr eaLnBrk="1" hangingPunct="1"/>
            <a:r>
              <a:rPr lang="en" altLang="en-US" i="1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Relative indications: &gt;60-80g/l if there are associated diseases</a:t>
            </a:r>
          </a:p>
          <a:p>
            <a:pPr eaLnBrk="1" hangingPunct="1"/>
            <a:r>
              <a:rPr lang="en" altLang="en-US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 </a:t>
            </a:r>
            <a:endParaRPr lang="en-US" altLang="en-US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3684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035"/>
    </mc:Choice>
    <mc:Fallback xmlns="">
      <p:transition spd="slow" advTm="21035"/>
    </mc:Fallback>
  </mc:AlternateContent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Title 1"/>
          <p:cNvSpPr>
            <a:spLocks noGrp="1"/>
          </p:cNvSpPr>
          <p:nvPr>
            <p:ph type="title" idx="4294967295"/>
          </p:nvPr>
        </p:nvSpPr>
        <p:spPr>
          <a:xfrm>
            <a:off x="0" y="348729"/>
            <a:ext cx="8229601" cy="1141413"/>
          </a:xfrm>
        </p:spPr>
        <p:txBody>
          <a:bodyPr/>
          <a:lstStyle/>
          <a:p>
            <a:r>
              <a:rPr lang="en" altLang="en-US" sz="32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Platelets</a:t>
            </a:r>
            <a:r>
              <a:rPr lang="sr-Latn-RS" altLang="en-US" sz="32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en" altLang="en-US" sz="32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concentrate</a:t>
            </a:r>
            <a:br>
              <a:rPr lang="en" altLang="en-US" sz="32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</a:br>
            <a:endParaRPr lang="en-US" altLang="en-US" sz="32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</p:txBody>
      </p:sp>
      <p:sp>
        <p:nvSpPr>
          <p:cNvPr id="100355" name="Content Placeholder 2"/>
          <p:cNvSpPr>
            <a:spLocks noGrp="1"/>
          </p:cNvSpPr>
          <p:nvPr>
            <p:ph idx="4294967295"/>
          </p:nvPr>
        </p:nvSpPr>
        <p:spPr>
          <a:xfrm>
            <a:off x="485776" y="1781833"/>
            <a:ext cx="7743825" cy="4176464"/>
          </a:xfrm>
        </p:spPr>
        <p:txBody>
          <a:bodyPr/>
          <a:lstStyle/>
          <a:p>
            <a:r>
              <a:rPr lang="en-US" altLang="en-US" sz="2000" dirty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They are stored at 22 0C for up to 5 days with constant mixing and are obtained by the following procedures:</a:t>
            </a:r>
          </a:p>
          <a:p>
            <a:r>
              <a:rPr lang="en-US" altLang="en-US" sz="2000" dirty="0">
                <a:solidFill>
                  <a:srgbClr val="0070C0"/>
                </a:solidFill>
                <a:latin typeface="Calibri Light" pitchFamily="34" charset="0"/>
                <a:cs typeface="Calibri Light" pitchFamily="34" charset="0"/>
              </a:rPr>
              <a:t>Centrifugation </a:t>
            </a:r>
            <a:r>
              <a:rPr lang="en-US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(single doses), Pooled (4-6 units constitute a therapeutic dose and contain 240-360x10 9 </a:t>
            </a:r>
            <a:r>
              <a:rPr lang="en-US" altLang="en-US" sz="2000" dirty="0" err="1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resuspended</a:t>
            </a:r>
            <a:r>
              <a:rPr lang="en-US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en-US" altLang="en-US" sz="2000" dirty="0" err="1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Tr</a:t>
            </a:r>
            <a:r>
              <a:rPr lang="en-US" altLang="en-US" sz="2000" dirty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 200-350 ml of plasma)</a:t>
            </a:r>
          </a:p>
          <a:p>
            <a:endParaRPr lang="en-US" altLang="en-US" sz="2000" dirty="0">
              <a:solidFill>
                <a:schemeClr val="accent6">
                  <a:lumMod val="50000"/>
                </a:schemeClr>
              </a:solidFill>
              <a:latin typeface="Calibri Light" pitchFamily="34" charset="0"/>
              <a:cs typeface="Calibri Light" pitchFamily="34" charset="0"/>
            </a:endParaRPr>
          </a:p>
          <a:p>
            <a:r>
              <a:rPr lang="en-US" altLang="en-US" sz="2000" dirty="0">
                <a:solidFill>
                  <a:srgbClr val="0070C0"/>
                </a:solidFill>
                <a:latin typeface="Calibri Light" pitchFamily="34" charset="0"/>
                <a:cs typeface="Calibri Light" pitchFamily="34" charset="0"/>
              </a:rPr>
              <a:t>Apheresis on a cell separator </a:t>
            </a:r>
            <a:r>
              <a:rPr lang="en-US" altLang="en-US" sz="2000" dirty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(from one donor)</a:t>
            </a:r>
          </a:p>
          <a:p>
            <a:endParaRPr lang="en-US" altLang="en-US" sz="2000" dirty="0">
              <a:solidFill>
                <a:schemeClr val="accent6">
                  <a:lumMod val="50000"/>
                </a:schemeClr>
              </a:solidFill>
              <a:latin typeface="Calibri Light" pitchFamily="34" charset="0"/>
              <a:cs typeface="Calibri Light" pitchFamily="34" charset="0"/>
            </a:endParaRPr>
          </a:p>
          <a:p>
            <a:r>
              <a:rPr lang="en-US" altLang="en-US" sz="2000" dirty="0" smtClean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Therapeutic </a:t>
            </a:r>
            <a:r>
              <a:rPr lang="en-US" altLang="en-US" sz="2000" dirty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dose (4-6 units of concentrate or one pool or one unit of apheresis)</a:t>
            </a:r>
          </a:p>
          <a:p>
            <a:r>
              <a:rPr lang="en-US" altLang="en-US" sz="2000" dirty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Increase number </a:t>
            </a:r>
            <a:r>
              <a:rPr lang="en-US" altLang="en-US" sz="2000" dirty="0" err="1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Tr</a:t>
            </a:r>
            <a:r>
              <a:rPr lang="en-US" altLang="en-US" sz="2000" dirty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 20x10 9/l</a:t>
            </a:r>
            <a:endParaRPr lang="en-US" altLang="en-US" sz="2400" dirty="0"/>
          </a:p>
          <a:p>
            <a:endParaRPr lang="en-US" altLang="en-US" sz="22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</p:txBody>
      </p:sp>
      <p:pic>
        <p:nvPicPr>
          <p:cNvPr id="10035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400000">
            <a:off x="7217035" y="-185109"/>
            <a:ext cx="1451298" cy="1988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96974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Title 1"/>
          <p:cNvSpPr>
            <a:spLocks noGrp="1"/>
          </p:cNvSpPr>
          <p:nvPr>
            <p:ph type="title" idx="4294967295"/>
          </p:nvPr>
        </p:nvSpPr>
        <p:spPr>
          <a:xfrm>
            <a:off x="-2637" y="-171400"/>
            <a:ext cx="8229601" cy="1141413"/>
          </a:xfrm>
        </p:spPr>
        <p:txBody>
          <a:bodyPr/>
          <a:lstStyle/>
          <a:p>
            <a:r>
              <a:rPr lang="sr-Latn-RS" altLang="en-US" sz="32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/>
            </a:r>
            <a:br>
              <a:rPr lang="sr-Latn-RS" altLang="en-US" sz="32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</a:br>
            <a:r>
              <a:rPr lang="sr-Latn-RS" altLang="en-US" sz="32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P</a:t>
            </a:r>
            <a:r>
              <a:rPr lang="en" altLang="en-US" sz="32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latelets</a:t>
            </a:r>
            <a:r>
              <a:rPr lang="sr-Latn-RS" altLang="en-US" sz="32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en" altLang="en-US" sz="32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concentrate</a:t>
            </a:r>
            <a:r>
              <a:rPr lang="en" altLang="en-US" sz="32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/>
            </a:r>
            <a:br>
              <a:rPr lang="en" altLang="en-US" sz="32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</a:br>
            <a:r>
              <a:rPr lang="sr-Latn-RS" altLang="en-US" sz="32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</a:t>
            </a:r>
            <a:endParaRPr lang="en-US" altLang="en-US" sz="32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</p:txBody>
      </p:sp>
      <p:sp>
        <p:nvSpPr>
          <p:cNvPr id="100355" name="Content Placeholder 2"/>
          <p:cNvSpPr>
            <a:spLocks noGrp="1"/>
          </p:cNvSpPr>
          <p:nvPr>
            <p:ph idx="4294967295"/>
          </p:nvPr>
        </p:nvSpPr>
        <p:spPr>
          <a:xfrm>
            <a:off x="0" y="660252"/>
            <a:ext cx="9036496" cy="6197748"/>
          </a:xfrm>
        </p:spPr>
        <p:txBody>
          <a:bodyPr/>
          <a:lstStyle/>
          <a:p>
            <a:pPr marL="0" indent="0">
              <a:buNone/>
            </a:pPr>
            <a:r>
              <a:rPr lang="en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Indications </a:t>
            </a:r>
            <a:r>
              <a:rPr lang="sr-Latn-RS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:</a:t>
            </a:r>
          </a:p>
          <a:p>
            <a:r>
              <a:rPr lang="en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Bleeding </a:t>
            </a:r>
            <a:r>
              <a:rPr lang="en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due to </a:t>
            </a:r>
            <a:r>
              <a:rPr lang="en-US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thrombocytopenia</a:t>
            </a:r>
            <a:r>
              <a:rPr lang="sr-Latn-RS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/</a:t>
            </a:r>
            <a:r>
              <a:rPr lang="en-US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en-US" altLang="en-US" sz="2000" dirty="0" err="1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thrombocytopathy</a:t>
            </a:r>
            <a:endParaRPr lang="sr-Latn-RS" altLang="en-US" sz="2000" dirty="0" smtClean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endParaRPr lang="sr-Latn-RS" altLang="en-US" sz="20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r>
              <a:rPr lang="en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Prophylactic </a:t>
            </a:r>
            <a:r>
              <a:rPr lang="en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transfusion: patients with Tr &lt; </a:t>
            </a:r>
            <a:r>
              <a:rPr lang="en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20x10</a:t>
            </a:r>
            <a:r>
              <a:rPr lang="sr-Latn-RS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en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9</a:t>
            </a:r>
            <a:r>
              <a:rPr lang="en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/ l</a:t>
            </a:r>
            <a:endParaRPr lang="sr-Latn-ME" altLang="en-US" sz="20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r>
              <a:rPr lang="en" altLang="en-US" sz="2000" dirty="0" err="1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Preoperative </a:t>
            </a:r>
            <a:r>
              <a:rPr lang="en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preparation (depends on the type of operation):</a:t>
            </a:r>
          </a:p>
          <a:p>
            <a:pPr marL="0" indent="0">
              <a:buNone/>
            </a:pPr>
            <a:r>
              <a:rPr lang="sr-Latn-RS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     </a:t>
            </a:r>
            <a:r>
              <a:rPr lang="sr-Latn-RS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M</a:t>
            </a:r>
            <a:r>
              <a:rPr lang="en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ost </a:t>
            </a:r>
            <a:r>
              <a:rPr lang="en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often: patients with Tr &lt; </a:t>
            </a:r>
            <a:r>
              <a:rPr lang="en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20-50x10</a:t>
            </a:r>
            <a:r>
              <a:rPr lang="sr-Latn-RS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en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9</a:t>
            </a:r>
            <a:r>
              <a:rPr lang="en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/ l </a:t>
            </a:r>
          </a:p>
          <a:p>
            <a:pPr marL="0" indent="0">
              <a:buNone/>
            </a:pPr>
            <a:r>
              <a:rPr lang="sr-Latn-RS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     N</a:t>
            </a:r>
            <a:r>
              <a:rPr lang="en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eurosurgical </a:t>
            </a:r>
            <a:r>
              <a:rPr lang="en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interventions and retina: patients with Tr &lt; 70-100 </a:t>
            </a:r>
            <a:r>
              <a:rPr lang="sr-Latn-RS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x</a:t>
            </a:r>
            <a:r>
              <a:rPr lang="en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10</a:t>
            </a:r>
            <a:r>
              <a:rPr lang="sr-Latn-RS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en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9</a:t>
            </a:r>
            <a:r>
              <a:rPr lang="en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/ l </a:t>
            </a:r>
          </a:p>
          <a:p>
            <a:pPr marL="0" indent="0">
              <a:buNone/>
            </a:pPr>
            <a:endParaRPr lang="en-US" altLang="en-US" sz="20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>
              <a:buFontTx/>
              <a:buNone/>
            </a:pPr>
            <a:r>
              <a:rPr lang="en" altLang="en-US" sz="2000" b="1" dirty="0" err="1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Platelet </a:t>
            </a:r>
            <a:r>
              <a:rPr lang="en" altLang="en-US" sz="2000" b="1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concentrate from the separator</a:t>
            </a:r>
          </a:p>
          <a:p>
            <a:r>
              <a:rPr lang="en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Acute and chronic malignant </a:t>
            </a:r>
            <a:r>
              <a:rPr lang="en" altLang="en-US" sz="2000" dirty="0" err="1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hemopathies</a:t>
            </a:r>
            <a:endParaRPr lang="sr-Cyrl-CS" altLang="en-US" sz="20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r>
              <a:rPr lang="en" altLang="en-US" sz="2000" dirty="0" err="1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Thrombocytopenia</a:t>
            </a:r>
            <a:endParaRPr lang="sr-Cyrl-CS" altLang="en-US" sz="20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r>
              <a:rPr lang="en" altLang="en-US" sz="2000" dirty="0" err="1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Preoperative </a:t>
            </a:r>
            <a:r>
              <a:rPr lang="en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preparation for </a:t>
            </a:r>
            <a:r>
              <a:rPr lang="en" altLang="en-US" sz="2000" dirty="0" err="1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splenectomy</a:t>
            </a:r>
            <a:endParaRPr lang="sr-Cyrl-CS" altLang="en-US" sz="20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endParaRPr lang="sr-Cyrl-CS" altLang="en-US" sz="20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 marL="0" indent="0">
              <a:buNone/>
            </a:pPr>
            <a:r>
              <a:rPr lang="en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* </a:t>
            </a:r>
            <a:r>
              <a:rPr lang="en" altLang="en-US" sz="1600" dirty="0">
                <a:solidFill>
                  <a:schemeClr val="bg1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Hematological patients with chronic </a:t>
            </a:r>
            <a:r>
              <a:rPr lang="en" altLang="en-US" sz="1600" dirty="0" err="1">
                <a:solidFill>
                  <a:schemeClr val="bg1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thrombocytopenia </a:t>
            </a:r>
            <a:r>
              <a:rPr lang="en" altLang="en-US" sz="1600" dirty="0">
                <a:solidFill>
                  <a:schemeClr val="bg1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due to </a:t>
            </a:r>
            <a:r>
              <a:rPr lang="en" altLang="en-US" sz="1600" dirty="0" err="1">
                <a:solidFill>
                  <a:schemeClr val="bg1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pore </a:t>
            </a:r>
            <a:r>
              <a:rPr lang="en" altLang="en-US" sz="1600" dirty="0">
                <a:solidFill>
                  <a:schemeClr val="bg1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. production in KS (AA, MDS congenital </a:t>
            </a:r>
            <a:r>
              <a:rPr lang="en" altLang="en-US" sz="1600" dirty="0" err="1">
                <a:solidFill>
                  <a:schemeClr val="bg1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thrombocytopenia </a:t>
            </a:r>
            <a:r>
              <a:rPr lang="en" altLang="en-US" sz="1600" dirty="0">
                <a:solidFill>
                  <a:schemeClr val="bg1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): patients with </a:t>
            </a:r>
            <a:r>
              <a:rPr lang="en" altLang="en-US" sz="1600" dirty="0" err="1">
                <a:solidFill>
                  <a:schemeClr val="bg1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Tr</a:t>
            </a:r>
            <a:r>
              <a:rPr lang="en" altLang="en-US" sz="1600" dirty="0">
                <a:solidFill>
                  <a:schemeClr val="bg1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 &lt; 10x109 if they have recently bled or with &lt; 5x109 if they are not bleeding</a:t>
            </a:r>
          </a:p>
          <a:p>
            <a:pPr marL="0" indent="0">
              <a:buNone/>
            </a:pPr>
            <a:r>
              <a:rPr lang="en" altLang="en-US" sz="1600" dirty="0">
                <a:solidFill>
                  <a:schemeClr val="bg1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ITP, </a:t>
            </a:r>
            <a:r>
              <a:rPr lang="en" altLang="en-US" sz="1600" dirty="0" err="1">
                <a:solidFill>
                  <a:schemeClr val="bg1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DIC:conc</a:t>
            </a:r>
            <a:r>
              <a:rPr lang="en" altLang="en-US" sz="1600" dirty="0">
                <a:solidFill>
                  <a:schemeClr val="bg1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en" altLang="en-US" sz="1600" dirty="0" err="1">
                <a:solidFill>
                  <a:schemeClr val="bg1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Tr</a:t>
            </a:r>
            <a:r>
              <a:rPr lang="en" altLang="en-US" sz="1600" dirty="0">
                <a:solidFill>
                  <a:schemeClr val="bg1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 only in case of massive bleeding</a:t>
            </a:r>
          </a:p>
          <a:p>
            <a:pPr marL="0" indent="0">
              <a:buNone/>
            </a:pPr>
            <a:r>
              <a:rPr lang="en" altLang="en-US" sz="1600" dirty="0">
                <a:solidFill>
                  <a:schemeClr val="bg1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HUS, TTP : in case of massive bleeding only if all other options have been exhausted</a:t>
            </a:r>
            <a:endParaRPr lang="sr-Cyrl-CS" altLang="en-US" sz="1600" dirty="0">
              <a:solidFill>
                <a:schemeClr val="bg1">
                  <a:lumMod val="50000"/>
                </a:schemeClr>
              </a:solidFill>
              <a:latin typeface="Calibri Light" pitchFamily="34" charset="0"/>
              <a:cs typeface="Calibri Light" pitchFamily="34" charset="0"/>
            </a:endParaRPr>
          </a:p>
          <a:p>
            <a:endParaRPr lang="sr-Cyrl-CS" altLang="en-US" sz="20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endParaRPr lang="en-US" altLang="en-US" sz="22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5794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890"/>
    </mc:Choice>
    <mc:Fallback xmlns="">
      <p:transition spd="slow" advTm="97890"/>
    </mc:Fallback>
  </mc:AlternateContent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Title 1"/>
          <p:cNvSpPr>
            <a:spLocks noGrp="1"/>
          </p:cNvSpPr>
          <p:nvPr>
            <p:ph type="title" idx="4294967295"/>
          </p:nvPr>
        </p:nvSpPr>
        <p:spPr>
          <a:xfrm>
            <a:off x="361562" y="620688"/>
            <a:ext cx="8229600" cy="1143000"/>
          </a:xfrm>
        </p:spPr>
        <p:txBody>
          <a:bodyPr/>
          <a:lstStyle/>
          <a:p>
            <a:r>
              <a:rPr lang="sr-Latn-RS" altLang="en-US" sz="32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P</a:t>
            </a:r>
            <a:r>
              <a:rPr lang="en" altLang="en-US" sz="32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latelets</a:t>
            </a:r>
            <a:r>
              <a:rPr lang="sr-Latn-RS" altLang="en-US" sz="32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en" altLang="en-US" sz="32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concentrate</a:t>
            </a:r>
            <a:r>
              <a:rPr lang="en" altLang="en-US" sz="32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/>
            </a:r>
            <a:br>
              <a:rPr lang="en" altLang="en-US" sz="32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</a:br>
            <a:r>
              <a:rPr lang="en" altLang="en-US" sz="32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</a:t>
            </a:r>
            <a:endParaRPr lang="en-US" altLang="en-US" sz="3200" dirty="0"/>
          </a:p>
        </p:txBody>
      </p:sp>
      <p:sp>
        <p:nvSpPr>
          <p:cNvPr id="93187" name="Content Placeholder 2"/>
          <p:cNvSpPr>
            <a:spLocks noGrp="1"/>
          </p:cNvSpPr>
          <p:nvPr>
            <p:ph idx="4294967295"/>
          </p:nvPr>
        </p:nvSpPr>
        <p:spPr>
          <a:xfrm>
            <a:off x="521804" y="2060848"/>
            <a:ext cx="8100392" cy="3163490"/>
          </a:xfrm>
        </p:spPr>
        <p:txBody>
          <a:bodyPr/>
          <a:lstStyle/>
          <a:p>
            <a:pPr marL="0" indent="0">
              <a:buNone/>
            </a:pPr>
            <a:r>
              <a:rPr lang="sr-Latn-RS" altLang="en-US" sz="24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C</a:t>
            </a:r>
            <a:r>
              <a:rPr lang="en" altLang="en-US" sz="24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ontraindications</a:t>
            </a:r>
            <a:r>
              <a:rPr lang="sr-Latn-RS" altLang="en-US" sz="24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</a:t>
            </a:r>
            <a:endParaRPr lang="sr-Latn-RS" altLang="en-US" sz="2400" dirty="0" smtClean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endParaRPr lang="sr-Latn-RS" altLang="en-US" sz="24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r>
              <a:rPr lang="en" altLang="en-US" sz="2400" dirty="0" smtClean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Thrombotic </a:t>
            </a:r>
            <a:r>
              <a:rPr lang="en" altLang="en-US" sz="2400" dirty="0" smtClean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thrombocytopenic purpura ( TTP )</a:t>
            </a:r>
            <a:endParaRPr lang="en-US" altLang="en-US" sz="2400" dirty="0" smtClean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r>
              <a:rPr lang="en" altLang="en-US" sz="2400" dirty="0" smtClean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Heparin-induced thrombocytopenia ( HIT </a:t>
            </a:r>
            <a:r>
              <a:rPr lang="en" altLang="en-U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)</a:t>
            </a:r>
            <a:endParaRPr lang="en-US" altLang="en-US" sz="2400" dirty="0" smtClean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endParaRPr lang="en-US" altLang="en-US" sz="24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r>
              <a:rPr lang="en" altLang="en-US" sz="2400" dirty="0" smtClean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Refractoriness to transf. Tr : presence of At HLA </a:t>
            </a:r>
            <a:r>
              <a:rPr lang="en" altLang="en-U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</a:t>
            </a:r>
          </a:p>
          <a:p>
            <a:endParaRPr lang="en-US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898515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sr-Latn-RS" altLang="en-US" sz="32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G</a:t>
            </a:r>
            <a:r>
              <a:rPr lang="en" altLang="en-US" sz="32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ranulocyte </a:t>
            </a:r>
            <a:r>
              <a:rPr lang="en" altLang="en-US" sz="32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concentrate</a:t>
            </a:r>
            <a:endParaRPr lang="en-US" altLang="en-US" sz="32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</p:txBody>
      </p:sp>
      <p:sp>
        <p:nvSpPr>
          <p:cNvPr id="101379" name="Content Placeholder 2"/>
          <p:cNvSpPr>
            <a:spLocks noGrp="1"/>
          </p:cNvSpPr>
          <p:nvPr>
            <p:ph idx="4294967295"/>
          </p:nvPr>
        </p:nvSpPr>
        <p:spPr>
          <a:xfrm>
            <a:off x="1" y="1857375"/>
            <a:ext cx="8820472" cy="4525963"/>
          </a:xfrm>
        </p:spPr>
        <p:txBody>
          <a:bodyPr/>
          <a:lstStyle/>
          <a:p>
            <a:pPr marL="0" indent="0">
              <a:buNone/>
            </a:pPr>
            <a:r>
              <a:rPr lang="en" altLang="en-US" sz="24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Indications</a:t>
            </a:r>
            <a:r>
              <a:rPr lang="sr-Latn-RS" altLang="en-US" sz="24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:</a:t>
            </a:r>
            <a:endParaRPr lang="sr-Latn-RS" altLang="en-US" sz="2400" dirty="0" smtClean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 marL="514350" indent="-514350">
              <a:buFontTx/>
              <a:buAutoNum type="arabicPeriod"/>
            </a:pPr>
            <a:endParaRPr lang="sr-Latn-RS" altLang="en-US" sz="24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 marL="514350" indent="-514350">
              <a:buFontTx/>
              <a:buAutoNum type="arabicPeriod"/>
            </a:pPr>
            <a:r>
              <a:rPr lang="en" altLang="en-US" sz="24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Neutropenic </a:t>
            </a:r>
            <a:r>
              <a:rPr lang="en" altLang="en-US" sz="24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patients (neutrophils &lt; 0.5x109/ l ) with infection if other treatments do not produce effects</a:t>
            </a:r>
          </a:p>
          <a:p>
            <a:pPr marL="514350" indent="-514350">
              <a:buFontTx/>
              <a:buAutoNum type="arabicPeriod"/>
            </a:pPr>
            <a:endParaRPr lang="sr-Cyrl-CS" altLang="en-US" sz="24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 marL="514350" indent="-514350">
              <a:buFontTx/>
              <a:buAutoNum type="arabicPeriod"/>
            </a:pPr>
            <a:r>
              <a:rPr lang="en" altLang="en-US" sz="24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Patients with a rare hereditary disorder of granulocyte function</a:t>
            </a:r>
            <a:endParaRPr lang="en-US" altLang="en-US" sz="24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2043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319"/>
    </mc:Choice>
    <mc:Fallback xmlns="">
      <p:transition spd="slow" advTm="14319"/>
    </mc:Fallback>
  </mc:AlternateContent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Title 1"/>
          <p:cNvSpPr>
            <a:spLocks noGrp="1"/>
          </p:cNvSpPr>
          <p:nvPr>
            <p:ph type="title" idx="4294967295"/>
          </p:nvPr>
        </p:nvSpPr>
        <p:spPr>
          <a:xfrm>
            <a:off x="179512" y="188640"/>
            <a:ext cx="8229600" cy="1143000"/>
          </a:xfrm>
        </p:spPr>
        <p:txBody>
          <a:bodyPr/>
          <a:lstStyle/>
          <a:p>
            <a:r>
              <a:rPr lang="en" altLang="en-US" sz="32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Frozen fresh plasma</a:t>
            </a:r>
            <a:endParaRPr lang="en-US" altLang="en-US" sz="32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</p:txBody>
      </p:sp>
      <p:sp>
        <p:nvSpPr>
          <p:cNvPr id="102403" name="Content Placeholder 2"/>
          <p:cNvSpPr>
            <a:spLocks noGrp="1"/>
          </p:cNvSpPr>
          <p:nvPr>
            <p:ph idx="4294967295"/>
          </p:nvPr>
        </p:nvSpPr>
        <p:spPr>
          <a:xfrm>
            <a:off x="2941" y="1500188"/>
            <a:ext cx="6257925" cy="4159919"/>
          </a:xfrm>
        </p:spPr>
        <p:txBody>
          <a:bodyPr/>
          <a:lstStyle/>
          <a:p>
            <a:pPr>
              <a:buFontTx/>
              <a:buNone/>
            </a:pPr>
            <a:r>
              <a:rPr lang="en" altLang="en-US" sz="24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Contains all coagulation factors</a:t>
            </a:r>
          </a:p>
          <a:p>
            <a:r>
              <a:rPr lang="sr-Latn-RS" altLang="en-US" sz="24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H</a:t>
            </a:r>
            <a:r>
              <a:rPr lang="sr-Latn-RS" altLang="en-US" sz="24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ereditary</a:t>
            </a:r>
            <a:r>
              <a:rPr lang="en" altLang="en-US" sz="24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en" altLang="en-US" sz="24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and acquired coagulopathies</a:t>
            </a:r>
          </a:p>
          <a:p>
            <a:r>
              <a:rPr lang="en" altLang="en-US" sz="24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Deficiency of certain coagulation factors (if the appropriate factor concentrate is not available)</a:t>
            </a:r>
          </a:p>
          <a:p>
            <a:r>
              <a:rPr lang="en" altLang="en-US" sz="24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Immediate rebound effect of warfarin</a:t>
            </a:r>
          </a:p>
          <a:p>
            <a:r>
              <a:rPr lang="en" altLang="en-US" sz="24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Acute DIC</a:t>
            </a:r>
            <a:endParaRPr lang="sr-Cyrl-CS" altLang="en-US" sz="24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r>
              <a:rPr lang="en" altLang="en-US" sz="24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Thrombotic thrombocytopenic purpura (</a:t>
            </a:r>
            <a:r>
              <a:rPr lang="en" altLang="en-US" sz="24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TTP </a:t>
            </a:r>
            <a:r>
              <a:rPr lang="en" altLang="en-US" sz="24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)</a:t>
            </a:r>
          </a:p>
          <a:p>
            <a:endParaRPr lang="en-US" altLang="en-US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</p:txBody>
      </p:sp>
      <p:pic>
        <p:nvPicPr>
          <p:cNvPr id="10240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7938" y="1500188"/>
            <a:ext cx="2540000" cy="3643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36853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007"/>
    </mc:Choice>
    <mc:Fallback xmlns="">
      <p:transition spd="slow" advTm="25007"/>
    </mc:Fallback>
  </mc:AlternateContent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Title 1"/>
          <p:cNvSpPr>
            <a:spLocks noGrp="1"/>
          </p:cNvSpPr>
          <p:nvPr>
            <p:ph type="title" idx="4294967295"/>
          </p:nvPr>
        </p:nvSpPr>
        <p:spPr>
          <a:xfrm>
            <a:off x="234989" y="404664"/>
            <a:ext cx="8229600" cy="1143000"/>
          </a:xfrm>
        </p:spPr>
        <p:txBody>
          <a:bodyPr/>
          <a:lstStyle/>
          <a:p>
            <a:r>
              <a:rPr lang="en" altLang="en-US" sz="32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Cryoprecipitate​</a:t>
            </a:r>
            <a:endParaRPr lang="en-US" altLang="en-US" sz="32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</p:txBody>
      </p:sp>
      <p:sp>
        <p:nvSpPr>
          <p:cNvPr id="103427" name="Content Placeholder 2"/>
          <p:cNvSpPr>
            <a:spLocks noGrp="1"/>
          </p:cNvSpPr>
          <p:nvPr>
            <p:ph idx="4294967295"/>
          </p:nvPr>
        </p:nvSpPr>
        <p:spPr>
          <a:xfrm>
            <a:off x="228600" y="1844824"/>
            <a:ext cx="8686800" cy="3484984"/>
          </a:xfrm>
        </p:spPr>
        <p:txBody>
          <a:bodyPr/>
          <a:lstStyle/>
          <a:p>
            <a:pPr>
              <a:buFontTx/>
              <a:buNone/>
            </a:pPr>
            <a:r>
              <a:rPr lang="en-US" altLang="en-US" sz="24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Contains </a:t>
            </a:r>
            <a:r>
              <a:rPr lang="en-US" altLang="en-US" sz="24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80</a:t>
            </a:r>
            <a:r>
              <a:rPr lang="sr-Latn-RS" altLang="en-US" sz="24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-</a:t>
            </a:r>
            <a:r>
              <a:rPr lang="en-US" altLang="en-US" sz="24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en-US" altLang="en-US" sz="24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120 </a:t>
            </a:r>
            <a:r>
              <a:rPr lang="en-US" altLang="en-US" sz="2400" dirty="0" err="1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ij</a:t>
            </a:r>
            <a:r>
              <a:rPr lang="en-US" altLang="en-US" sz="24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of FVIII, 250mg of fibrinogen, </a:t>
            </a:r>
            <a:r>
              <a:rPr lang="en-US" altLang="en-US" sz="24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von</a:t>
            </a:r>
            <a:r>
              <a:rPr lang="sr-Latn-RS" altLang="en-US" sz="24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en-US" altLang="en-US" sz="24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W</a:t>
            </a:r>
            <a:r>
              <a:rPr lang="sr-Latn-RS" altLang="en-US" sz="24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i</a:t>
            </a:r>
            <a:r>
              <a:rPr lang="en-US" altLang="en-US" sz="2400" dirty="0" err="1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llebrand</a:t>
            </a:r>
            <a:r>
              <a:rPr lang="en-US" altLang="en-US" sz="24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en-US" altLang="en-US" sz="24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factor, fibronectin, FXIII</a:t>
            </a:r>
          </a:p>
          <a:p>
            <a:r>
              <a:rPr lang="en-US" altLang="en-US" sz="24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Hemophilia A</a:t>
            </a:r>
          </a:p>
          <a:p>
            <a:r>
              <a:rPr lang="en-US" altLang="en-US" sz="24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von </a:t>
            </a:r>
            <a:r>
              <a:rPr lang="en-US" altLang="en-US" sz="2400" dirty="0" err="1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Wllebrand's</a:t>
            </a:r>
            <a:r>
              <a:rPr lang="en-US" altLang="en-US" sz="24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disease</a:t>
            </a:r>
          </a:p>
          <a:p>
            <a:r>
              <a:rPr lang="en-US" altLang="en-US" sz="2400" dirty="0" err="1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hypofibrinogenemia</a:t>
            </a:r>
            <a:endParaRPr lang="en-US" altLang="en-US" sz="24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3856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517"/>
    </mc:Choice>
    <mc:Fallback xmlns="">
      <p:transition spd="slow" advTm="30517"/>
    </mc:Fallback>
  </mc:AlternateContent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1913" y="71438"/>
            <a:ext cx="8820150" cy="857250"/>
          </a:xfrm>
        </p:spPr>
        <p:txBody>
          <a:bodyPr/>
          <a:lstStyle/>
          <a:p>
            <a:r>
              <a:rPr lang="sr-Latn-RS" altLang="en-US" sz="32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T</a:t>
            </a:r>
            <a:r>
              <a:rPr lang="en" altLang="en-US" sz="32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ransfusion </a:t>
            </a:r>
            <a:r>
              <a:rPr lang="en" altLang="en-US" sz="32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reactions</a:t>
            </a:r>
            <a:endParaRPr lang="en-US" altLang="en-US" sz="3200" b="1" u="sng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</p:txBody>
      </p:sp>
      <p:sp>
        <p:nvSpPr>
          <p:cNvPr id="10445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57188" y="836712"/>
            <a:ext cx="8229600" cy="5760640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Based on etiopathogenesis, transfusion reactions are divided into immune and non-immune. </a:t>
            </a:r>
            <a:endParaRPr lang="sr-Latn-RS" altLang="en-US" sz="20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sr-Latn-RS" altLang="en-US" sz="2000" b="1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" altLang="en-US" sz="2000" b="1" dirty="0" smtClean="0">
                <a:solidFill>
                  <a:srgbClr val="0070C0"/>
                </a:solidFill>
                <a:latin typeface="Calibri Light" pitchFamily="34" charset="0"/>
                <a:cs typeface="Calibri Light" pitchFamily="34" charset="0"/>
              </a:rPr>
              <a:t>Immune</a:t>
            </a:r>
            <a:r>
              <a:rPr lang="en" altLang="en-US" sz="2000" dirty="0" smtClean="0">
                <a:solidFill>
                  <a:srgbClr val="0070C0"/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en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TRs include:</a:t>
            </a:r>
            <a:endParaRPr lang="sr-Latn-CS" altLang="en-US" sz="20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Acute hemolytic reactions</a:t>
            </a:r>
            <a:r>
              <a:rPr lang="en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(AHR</a:t>
            </a:r>
            <a:r>
              <a:rPr lang="en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)</a:t>
            </a:r>
            <a:endParaRPr lang="sr-Latn-CS" altLang="en-US" sz="20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>
              <a:lnSpc>
                <a:spcPct val="80000"/>
              </a:lnSpc>
            </a:pPr>
            <a:r>
              <a:rPr lang="en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Allergic reactions</a:t>
            </a:r>
            <a:endParaRPr lang="sr-Latn-CS" altLang="en-US" sz="20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>
              <a:lnSpc>
                <a:spcPct val="80000"/>
              </a:lnSpc>
            </a:pPr>
            <a:r>
              <a:rPr lang="en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Anaphylactoid reactions</a:t>
            </a:r>
            <a:endParaRPr lang="sr-Latn-CS" altLang="en-US" sz="20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>
              <a:lnSpc>
                <a:spcPct val="80000"/>
              </a:lnSpc>
            </a:pPr>
            <a:r>
              <a:rPr lang="en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Febrile nonhemolytic reactions (FNHR)</a:t>
            </a:r>
            <a:endParaRPr lang="sr-Latn-CS" altLang="en-US" sz="20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>
              <a:lnSpc>
                <a:spcPct val="80000"/>
              </a:lnSpc>
            </a:pPr>
            <a:r>
              <a:rPr lang="en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Transfusion Associated Acute Lung Injury (TRALI)</a:t>
            </a:r>
            <a:endParaRPr lang="sr-Latn-CS" altLang="en-US" sz="20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>
              <a:lnSpc>
                <a:spcPct val="80000"/>
              </a:lnSpc>
            </a:pPr>
            <a:r>
              <a:rPr lang="en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Refractoriness to platelet transfusions</a:t>
            </a:r>
            <a:endParaRPr lang="sr-Latn-CS" altLang="en-US" sz="20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>
              <a:lnSpc>
                <a:spcPct val="80000"/>
              </a:lnSpc>
            </a:pPr>
            <a:r>
              <a:rPr lang="en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Transfusion-associated disease </a:t>
            </a:r>
            <a:endParaRPr lang="sr-Latn-RS" altLang="en-US" sz="2000" dirty="0" smtClean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>
              <a:lnSpc>
                <a:spcPct val="80000"/>
              </a:lnSpc>
            </a:pPr>
            <a:r>
              <a:rPr lang="en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Immunomodulation</a:t>
            </a:r>
            <a:endParaRPr lang="sr-Latn-CS" altLang="en-US" sz="20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sr-Cyrl-CS" altLang="en-US" sz="20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" altLang="en-US" sz="2000" b="1" dirty="0">
                <a:solidFill>
                  <a:srgbClr val="0070C0"/>
                </a:solidFill>
                <a:latin typeface="Calibri Light" pitchFamily="34" charset="0"/>
                <a:cs typeface="Calibri Light" pitchFamily="34" charset="0"/>
              </a:rPr>
              <a:t>Non-immune </a:t>
            </a:r>
            <a:r>
              <a:rPr lang="en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TRs include:</a:t>
            </a:r>
            <a:endParaRPr lang="sr-Latn-CS" altLang="en-US" sz="20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>
              <a:lnSpc>
                <a:spcPct val="80000"/>
              </a:lnSpc>
            </a:pPr>
            <a:r>
              <a:rPr lang="en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Hypotensive reaction</a:t>
            </a:r>
            <a:endParaRPr lang="sr-Latn-CS" altLang="en-US" sz="20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>
              <a:lnSpc>
                <a:spcPct val="80000"/>
              </a:lnSpc>
            </a:pPr>
            <a:r>
              <a:rPr lang="en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Pyrogenic reaction</a:t>
            </a:r>
            <a:endParaRPr lang="sr-Latn-CS" altLang="en-US" sz="20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>
              <a:lnSpc>
                <a:spcPct val="80000"/>
              </a:lnSpc>
            </a:pPr>
            <a:r>
              <a:rPr lang="en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Circulatory overload</a:t>
            </a:r>
            <a:endParaRPr lang="sr-Latn-CS" altLang="en-US" sz="20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>
              <a:lnSpc>
                <a:spcPct val="80000"/>
              </a:lnSpc>
            </a:pPr>
            <a:r>
              <a:rPr lang="en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Transmission of infectious agents</a:t>
            </a:r>
            <a:endParaRPr lang="sr-Latn-CS" altLang="en-US" sz="20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>
              <a:lnSpc>
                <a:spcPct val="80000"/>
              </a:lnSpc>
            </a:pPr>
            <a:r>
              <a:rPr lang="en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Hemosiderosis with hemochromatosis</a:t>
            </a:r>
            <a:endParaRPr lang="sr-Latn-CS" altLang="en-US" sz="20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>
              <a:lnSpc>
                <a:spcPct val="80000"/>
              </a:lnSpc>
            </a:pPr>
            <a:endParaRPr lang="sr-Cyrl-CS" altLang="en-US" sz="18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sr-Latn-CS" altLang="en-US" sz="18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sr-Latn-CS" altLang="en-US" sz="16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4277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427"/>
    </mc:Choice>
    <mc:Fallback xmlns="">
      <p:transition spd="slow" advTm="16427"/>
    </mc:Fallback>
  </mc:AlternateContent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5381" y="260648"/>
            <a:ext cx="8820150" cy="713234"/>
          </a:xfrm>
        </p:spPr>
        <p:txBody>
          <a:bodyPr/>
          <a:lstStyle/>
          <a:p>
            <a:r>
              <a:rPr lang="sr-Latn-RS" altLang="en-US" sz="32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T</a:t>
            </a:r>
            <a:r>
              <a:rPr lang="en" altLang="en-US" sz="32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ransfusion reactions</a:t>
            </a:r>
            <a:r>
              <a:rPr lang="sr-Latn-CS" altLang="en-US" sz="3200" b="1" u="sng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/>
            </a:r>
            <a:br>
              <a:rPr lang="sr-Latn-CS" altLang="en-US" sz="3200" b="1" u="sng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</a:br>
            <a:endParaRPr lang="en-US" altLang="en-US" sz="3200" b="1" u="sng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</p:txBody>
      </p:sp>
      <p:sp>
        <p:nvSpPr>
          <p:cNvPr id="10547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14834" y="836712"/>
            <a:ext cx="8524875" cy="5832648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" altLang="en-US" sz="2000" b="1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Pyrogenic </a:t>
            </a:r>
            <a:r>
              <a:rPr lang="en" altLang="en-US" sz="2000" b="1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reactions</a:t>
            </a:r>
            <a:endParaRPr lang="sr-Latn-RS" altLang="en-US" sz="2000" b="1" dirty="0" smtClean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>
              <a:lnSpc>
                <a:spcPct val="90000"/>
              </a:lnSpc>
              <a:buFontTx/>
              <a:buNone/>
            </a:pPr>
            <a:endParaRPr lang="sr-Latn-RS" altLang="en-US" sz="2000" b="1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>
              <a:lnSpc>
                <a:spcPct val="90000"/>
              </a:lnSpc>
            </a:pPr>
            <a:r>
              <a:rPr lang="en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Pyrogenic </a:t>
            </a:r>
            <a:r>
              <a:rPr lang="en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reactions</a:t>
            </a:r>
            <a:r>
              <a:rPr lang="sr-Latn-RS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en-US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develop if there are pyrogenic substances in the blood </a:t>
            </a:r>
            <a:endParaRPr lang="sr-Latn-RS" altLang="en-US" sz="2000" dirty="0" smtClean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sr-Latn-RS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sr-Latn-RS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    </a:t>
            </a:r>
            <a:r>
              <a:rPr lang="en-US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transfusion system,</a:t>
            </a:r>
            <a:endParaRPr lang="sr-Latn-RS" altLang="en-US" sz="2000" dirty="0" smtClean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>
              <a:lnSpc>
                <a:spcPct val="90000"/>
              </a:lnSpc>
            </a:pPr>
            <a:r>
              <a:rPr lang="en-US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such </a:t>
            </a:r>
            <a:r>
              <a:rPr lang="en-US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as the breakdown products of cells that get into the </a:t>
            </a:r>
            <a:r>
              <a:rPr lang="en-US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patient's</a:t>
            </a:r>
            <a:r>
              <a:rPr lang="sr-Latn-RS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en-US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blood </a:t>
            </a:r>
            <a:r>
              <a:rPr lang="en-US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during </a:t>
            </a:r>
            <a:endParaRPr lang="sr-Latn-RS" altLang="en-US" sz="2000" dirty="0" smtClean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>
              <a:lnSpc>
                <a:spcPct val="90000"/>
              </a:lnSpc>
            </a:pPr>
            <a:r>
              <a:rPr lang="en-US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transfusion.</a:t>
            </a:r>
            <a:endParaRPr lang="sr-Latn-RS" altLang="en-US" sz="2000" dirty="0" smtClean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>
              <a:lnSpc>
                <a:spcPct val="90000"/>
              </a:lnSpc>
            </a:pPr>
            <a:endParaRPr lang="en-US" altLang="en-US" sz="20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>
              <a:lnSpc>
                <a:spcPct val="90000"/>
              </a:lnSpc>
            </a:pPr>
            <a:r>
              <a:rPr lang="en-US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Most often on anti HLA At in the recipient's serum or specific </a:t>
            </a:r>
            <a:r>
              <a:rPr lang="en-US" altLang="en-US" sz="2000" dirty="0" err="1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antigranulocytic</a:t>
            </a:r>
            <a:r>
              <a:rPr lang="en-US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At (sensitization during pregnancy or previous transfusions</a:t>
            </a:r>
            <a:r>
              <a:rPr lang="en-US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)</a:t>
            </a:r>
            <a:endParaRPr lang="sr-Latn-RS" altLang="en-US" sz="2000" dirty="0" smtClean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>
              <a:lnSpc>
                <a:spcPct val="90000"/>
              </a:lnSpc>
            </a:pPr>
            <a:endParaRPr lang="en-US" altLang="en-US" sz="20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>
              <a:lnSpc>
                <a:spcPct val="90000"/>
              </a:lnSpc>
            </a:pPr>
            <a:r>
              <a:rPr lang="en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Pyrogenic reactions</a:t>
            </a:r>
            <a:r>
              <a:rPr lang="en-US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en-US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are not life-threatening, but are accompanied by an </a:t>
            </a:r>
            <a:endParaRPr lang="sr-Latn-RS" altLang="en-US" sz="2000" dirty="0" smtClean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sr-Latn-RS" altLang="en-US" sz="2000" dirty="0" smtClean="0">
                <a:solidFill>
                  <a:srgbClr val="0070C0"/>
                </a:solidFill>
                <a:latin typeface="Calibri Light" pitchFamily="34" charset="0"/>
                <a:cs typeface="Calibri Light" pitchFamily="34" charset="0"/>
              </a:rPr>
              <a:t>       </a:t>
            </a:r>
            <a:r>
              <a:rPr lang="en-US" altLang="en-US" sz="2000" dirty="0" smtClean="0">
                <a:solidFill>
                  <a:srgbClr val="0070C0"/>
                </a:solidFill>
                <a:latin typeface="Calibri Light" pitchFamily="34" charset="0"/>
                <a:cs typeface="Calibri Light" pitchFamily="34" charset="0"/>
              </a:rPr>
              <a:t>increased </a:t>
            </a:r>
            <a:r>
              <a:rPr lang="en-US" altLang="en-US" sz="2000" dirty="0">
                <a:solidFill>
                  <a:srgbClr val="0070C0"/>
                </a:solidFill>
                <a:latin typeface="Calibri Light" pitchFamily="34" charset="0"/>
                <a:cs typeface="Calibri Light" pitchFamily="34" charset="0"/>
              </a:rPr>
              <a:t>TT and usually occur during administration or immediately after the </a:t>
            </a:r>
            <a:endParaRPr lang="sr-Latn-RS" altLang="en-US" sz="2000" dirty="0" smtClean="0">
              <a:solidFill>
                <a:srgbClr val="0070C0"/>
              </a:solidFill>
              <a:latin typeface="Calibri Light" pitchFamily="34" charset="0"/>
              <a:cs typeface="Calibri Light" pitchFamily="34" charset="0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sr-Latn-RS" altLang="en-US" sz="2000" dirty="0" smtClean="0">
                <a:solidFill>
                  <a:srgbClr val="0070C0"/>
                </a:solidFill>
                <a:latin typeface="Calibri Light" pitchFamily="34" charset="0"/>
                <a:cs typeface="Calibri Light" pitchFamily="34" charset="0"/>
              </a:rPr>
              <a:t>      </a:t>
            </a:r>
            <a:r>
              <a:rPr lang="en-US" altLang="en-US" sz="2000" dirty="0" smtClean="0">
                <a:solidFill>
                  <a:srgbClr val="0070C0"/>
                </a:solidFill>
                <a:latin typeface="Calibri Light" pitchFamily="34" charset="0"/>
                <a:cs typeface="Calibri Light" pitchFamily="34" charset="0"/>
              </a:rPr>
              <a:t>end </a:t>
            </a:r>
            <a:r>
              <a:rPr lang="en-US" altLang="en-US" sz="2000" dirty="0">
                <a:solidFill>
                  <a:srgbClr val="0070C0"/>
                </a:solidFill>
                <a:latin typeface="Calibri Light" pitchFamily="34" charset="0"/>
                <a:cs typeface="Calibri Light" pitchFamily="34" charset="0"/>
              </a:rPr>
              <a:t>of the transfusion (up to 2 hours after the transfusion</a:t>
            </a:r>
            <a:r>
              <a:rPr lang="en-US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).</a:t>
            </a:r>
            <a:endParaRPr lang="sr-Latn-RS" altLang="en-US" sz="2000" dirty="0" smtClean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>
              <a:lnSpc>
                <a:spcPct val="90000"/>
              </a:lnSpc>
            </a:pPr>
            <a:endParaRPr lang="en-US" altLang="en-US" sz="20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>
              <a:lnSpc>
                <a:spcPct val="90000"/>
              </a:lnSpc>
            </a:pPr>
            <a:r>
              <a:rPr lang="en-US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If they occur during administration, the transfusion should be stopped, and the </a:t>
            </a:r>
            <a:r>
              <a:rPr lang="en-US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patient </a:t>
            </a:r>
            <a:r>
              <a:rPr lang="en-US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should be given an antipyretic, antihistamine, calcium gluconate, </a:t>
            </a:r>
            <a:endParaRPr lang="sr-Latn-RS" altLang="en-US" sz="2000" dirty="0" smtClean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sr-Latn-RS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     </a:t>
            </a:r>
            <a:r>
              <a:rPr lang="en-US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corticosteroid</a:t>
            </a:r>
            <a:r>
              <a:rPr lang="en-US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.</a:t>
            </a:r>
            <a:endParaRPr lang="sr-Cyrl-CS" altLang="en-US" sz="2400" dirty="0">
              <a:solidFill>
                <a:srgbClr val="0070C0"/>
              </a:solidFill>
              <a:latin typeface="Calibri Light" pitchFamily="34" charset="0"/>
              <a:cs typeface="Calibri Ligh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1993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88640"/>
            <a:ext cx="8820150" cy="857250"/>
          </a:xfrm>
        </p:spPr>
        <p:txBody>
          <a:bodyPr/>
          <a:lstStyle/>
          <a:p>
            <a:r>
              <a:rPr lang="sr-Latn-RS" altLang="en-US" sz="32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/>
            </a:r>
            <a:br>
              <a:rPr lang="sr-Latn-RS" altLang="en-US" sz="32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</a:br>
            <a:r>
              <a:rPr lang="sr-Latn-RS" altLang="en-US" sz="32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/>
            </a:r>
            <a:br>
              <a:rPr lang="sr-Latn-RS" altLang="en-US" sz="32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</a:br>
            <a:r>
              <a:rPr lang="sr-Latn-RS" altLang="en-US" sz="32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T</a:t>
            </a:r>
            <a:r>
              <a:rPr lang="en" altLang="en-US" sz="32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ransfusion reactions</a:t>
            </a:r>
            <a:r>
              <a:rPr lang="sr-Latn-CS" altLang="en-US" sz="3200" b="1" u="sng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/>
            </a:r>
            <a:br>
              <a:rPr lang="sr-Latn-CS" altLang="en-US" sz="3200" b="1" u="sng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</a:br>
            <a:r>
              <a:rPr lang="sr-Latn-CS" altLang="en-US" sz="3200" b="1" u="sng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/>
            </a:r>
            <a:br>
              <a:rPr lang="sr-Latn-CS" altLang="en-US" sz="3200" b="1" u="sng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</a:br>
            <a:endParaRPr lang="en-US" altLang="en-US" sz="3200" b="1" u="sng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</p:txBody>
      </p:sp>
      <p:sp>
        <p:nvSpPr>
          <p:cNvPr id="10547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80265" y="908720"/>
            <a:ext cx="8524875" cy="581211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endParaRPr lang="sr-Cyrl-CS" altLang="en-US" sz="24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>
              <a:buFontTx/>
              <a:buNone/>
            </a:pPr>
            <a:r>
              <a:rPr lang="en" altLang="en-US" sz="2000" b="1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Allergic reactions</a:t>
            </a:r>
          </a:p>
          <a:p>
            <a:r>
              <a:rPr lang="en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Allergic </a:t>
            </a:r>
            <a:r>
              <a:rPr lang="en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reactions</a:t>
            </a:r>
            <a:r>
              <a:rPr lang="sr-Latn-RS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en-US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develop</a:t>
            </a:r>
            <a:r>
              <a:rPr lang="en" altLang="en-US" sz="2000" dirty="0" smtClean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altLang="en-US" sz="2000" dirty="0" smtClean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altLang="en-U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as a result of the transfer of antibodies into the patient's bloodstream or as a result of the active formation of antibodies against the blood that has been </a:t>
            </a:r>
            <a:r>
              <a:rPr lang="en-US" altLang="en-US" sz="2000" dirty="0" smtClean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transfused.</a:t>
            </a:r>
            <a:endParaRPr lang="sr-Latn-RS" altLang="en-US" sz="2000" dirty="0" smtClean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endParaRPr lang="en-US" altLang="en-US" sz="20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r>
              <a:rPr lang="sr-Latn-RS" altLang="en-US" sz="2000" dirty="0" smtClean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O</a:t>
            </a:r>
            <a:r>
              <a:rPr lang="en-US" altLang="en-US" sz="2000" dirty="0" err="1" smtClean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ccur</a:t>
            </a:r>
            <a:r>
              <a:rPr lang="en-US" altLang="en-US" sz="2000" dirty="0" smtClean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altLang="en-U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within 30-90 minutes (mostly unknown At, sometimes against </a:t>
            </a:r>
            <a:r>
              <a:rPr lang="en-US" altLang="en-US" sz="2000" dirty="0" smtClean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IgA)</a:t>
            </a:r>
            <a:endParaRPr lang="sr-Latn-RS" altLang="en-US" sz="2000" dirty="0" smtClean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endParaRPr lang="en" altLang="en-US" sz="20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r>
              <a:rPr lang="en" altLang="en-US" sz="2000" dirty="0" smtClean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Urticaria, erythema, maculopapular measles, periorbital edema, bronchospasm, hypotension.</a:t>
            </a:r>
            <a:endParaRPr lang="sr-Latn-RS" altLang="en-US" sz="2000" dirty="0" smtClean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endParaRPr lang="sr-Cyrl-CS" altLang="en-US" sz="20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r>
              <a:rPr lang="en" altLang="en-US" sz="2000" dirty="0" err="1" smtClean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Th </a:t>
            </a:r>
            <a:r>
              <a:rPr lang="en" altLang="en-US" sz="2000" dirty="0" smtClean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/ stop transf. , </a:t>
            </a:r>
            <a:r>
              <a:rPr lang="en" altLang="en-U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IV </a:t>
            </a:r>
            <a:r>
              <a:rPr lang="en" altLang="en-US" sz="2000" dirty="0" smtClean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fluids, Adrenaline </a:t>
            </a:r>
            <a:r>
              <a:rPr lang="en" altLang="en-U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1:1000 1ml </a:t>
            </a:r>
            <a:r>
              <a:rPr lang="en" altLang="en-US" sz="2000" dirty="0" err="1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IM </a:t>
            </a:r>
            <a:r>
              <a:rPr lang="en" altLang="en-U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, </a:t>
            </a:r>
            <a:r>
              <a:rPr lang="en" altLang="en-US" sz="2000" dirty="0" err="1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Hydrocortisone </a:t>
            </a:r>
            <a:r>
              <a:rPr lang="en" altLang="en-U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100mg IV, </a:t>
            </a:r>
            <a:r>
              <a:rPr lang="en" altLang="en-US" sz="2000" dirty="0" err="1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Chlorphenamine </a:t>
            </a:r>
            <a:r>
              <a:rPr lang="en" altLang="en-U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10mg </a:t>
            </a:r>
            <a:r>
              <a:rPr lang="en" altLang="en-US" sz="2000" dirty="0" smtClean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IV .</a:t>
            </a:r>
            <a:endParaRPr lang="sr-Latn-CS" altLang="en-US" sz="20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indent="0">
              <a:lnSpc>
                <a:spcPct val="90000"/>
              </a:lnSpc>
              <a:buNone/>
            </a:pPr>
            <a:endParaRPr lang="sr-Latn-RS" altLang="en-US" sz="2000" b="1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en-US" altLang="en-US" sz="2000" b="1" dirty="0" smtClean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Delayed </a:t>
            </a:r>
            <a:r>
              <a:rPr lang="en-US" altLang="en-US" sz="2000" b="1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allergic </a:t>
            </a:r>
            <a:r>
              <a:rPr lang="en-US" altLang="en-US" sz="2000" b="1" dirty="0" smtClean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reaction</a:t>
            </a:r>
            <a:endParaRPr lang="sr-Latn-RS" altLang="en-US" sz="2000" b="1" dirty="0" smtClean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en" altLang="en-US" sz="2000" dirty="0" smtClean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After 7-10 days, fever, temperature, jaundice +/- hemoglobinuria</a:t>
            </a:r>
            <a:endParaRPr lang="sr-Latn-CS" altLang="en-US" sz="20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7194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" altLang="en-US" sz="32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Diagnosis</a:t>
            </a:r>
            <a:r>
              <a:rPr lang="en" altLang="en-US" sz="3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sr-Latn-RS" altLang="en-US" sz="3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of</a:t>
            </a:r>
            <a:r>
              <a:rPr lang="en" altLang="en-US" sz="3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Von </a:t>
            </a:r>
            <a:r>
              <a:rPr lang="en" altLang="en-US" sz="32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Willebrand</a:t>
            </a:r>
            <a:r>
              <a:rPr lang="sr-Latn-RS" altLang="en-US" sz="32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" altLang="en-US" sz="32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disease </a:t>
            </a:r>
            <a:endParaRPr lang="en-US" altLang="en-US" sz="32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</p:txBody>
      </p:sp>
      <p:sp>
        <p:nvSpPr>
          <p:cNvPr id="13315" name="Content Placeholder 2"/>
          <p:cNvSpPr>
            <a:spLocks noGrp="1"/>
          </p:cNvSpPr>
          <p:nvPr>
            <p:ph idx="4294967295"/>
          </p:nvPr>
        </p:nvSpPr>
        <p:spPr>
          <a:xfrm>
            <a:off x="285750" y="1556792"/>
            <a:ext cx="8401050" cy="4525963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en-US" alt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Positive history of bleeding, bleeding in close relatives</a:t>
            </a:r>
          </a:p>
          <a:p>
            <a:pPr>
              <a:defRPr/>
            </a:pPr>
            <a:endParaRPr lang="sr-Latn-RS" altLang="en-US" sz="2000" dirty="0" smtClean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  <a:defRPr/>
            </a:pPr>
            <a:r>
              <a:rPr lang="en-US" altLang="en-US" sz="2000" dirty="0" smtClean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Laboratory </a:t>
            </a:r>
            <a:r>
              <a:rPr lang="en-US" alt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tests:</a:t>
            </a:r>
          </a:p>
          <a:p>
            <a:pPr>
              <a:defRPr/>
            </a:pPr>
            <a:r>
              <a:rPr lang="en-US" alt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Screening tests: bleeding time, </a:t>
            </a:r>
            <a:r>
              <a:rPr lang="en-US" altLang="en-US" sz="20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aPTT</a:t>
            </a:r>
            <a:r>
              <a:rPr lang="en-US" alt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, platelet count</a:t>
            </a:r>
          </a:p>
          <a:p>
            <a:pPr>
              <a:defRPr/>
            </a:pPr>
            <a:r>
              <a:rPr lang="en-US" alt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Tests that confirm the diagnosis: FVIII activity, </a:t>
            </a:r>
            <a:r>
              <a:rPr lang="en-US" altLang="en-US" sz="20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vWFAg</a:t>
            </a:r>
            <a:r>
              <a:rPr lang="en-US" alt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, </a:t>
            </a:r>
            <a:r>
              <a:rPr lang="en-US" altLang="en-US" sz="20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vWF</a:t>
            </a:r>
            <a:r>
              <a:rPr lang="en-US" alt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Act</a:t>
            </a:r>
          </a:p>
          <a:p>
            <a:pPr>
              <a:buFontTx/>
              <a:buNone/>
              <a:defRPr/>
            </a:pPr>
            <a:endParaRPr lang="sr-Latn-RS" altLang="en-US" sz="2000" dirty="0" smtClean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>
              <a:buFontTx/>
              <a:buNone/>
              <a:defRPr/>
            </a:pPr>
            <a:r>
              <a:rPr lang="en-US" altLang="en-US" sz="2000" dirty="0" smtClean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Tests </a:t>
            </a:r>
            <a:r>
              <a:rPr lang="en-US" altLang="en-US" sz="2000" dirty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applied in specialized laboratories:</a:t>
            </a:r>
          </a:p>
          <a:p>
            <a:pPr>
              <a:defRPr/>
            </a:pPr>
            <a:r>
              <a:rPr lang="sr-Latn-RS" altLang="en-US" sz="2000" dirty="0" smtClean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R</a:t>
            </a:r>
            <a:r>
              <a:rPr lang="en-US" altLang="en-US" sz="2000" dirty="0" err="1" smtClean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istocetin</a:t>
            </a:r>
            <a:r>
              <a:rPr lang="en-US" altLang="en-US" sz="2000" dirty="0" smtClean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-induced </a:t>
            </a:r>
            <a:r>
              <a:rPr lang="en-US" altLang="en-US" sz="2000" dirty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platelet agglutination (RIPA),</a:t>
            </a:r>
          </a:p>
          <a:p>
            <a:pPr>
              <a:defRPr/>
            </a:pPr>
            <a:r>
              <a:rPr lang="sr-Latn-RS" altLang="en-US" sz="2000" dirty="0" smtClean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</a:t>
            </a:r>
            <a:r>
              <a:rPr lang="en-US" altLang="en-US" sz="2000" dirty="0" err="1" smtClean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latelet</a:t>
            </a:r>
            <a:r>
              <a:rPr lang="en-US" altLang="en-US" sz="2000" dirty="0" smtClean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altLang="en-US" sz="2000" dirty="0" err="1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vWF</a:t>
            </a:r>
            <a:r>
              <a:rPr lang="en-US" altLang="en-US" sz="2000" dirty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,</a:t>
            </a:r>
          </a:p>
          <a:p>
            <a:pPr>
              <a:defRPr/>
            </a:pPr>
            <a:r>
              <a:rPr lang="en-US" altLang="en-US" sz="2000" dirty="0" err="1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vWF</a:t>
            </a:r>
            <a:r>
              <a:rPr lang="en-US" altLang="en-US" sz="2000" dirty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multimeric structure and subunits,</a:t>
            </a:r>
          </a:p>
          <a:p>
            <a:pPr>
              <a:defRPr/>
            </a:pPr>
            <a:r>
              <a:rPr lang="sr-Latn-RS" altLang="en-US" sz="2000" dirty="0" smtClean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F</a:t>
            </a:r>
            <a:r>
              <a:rPr lang="en-US" altLang="en-US" sz="2000" dirty="0" smtClean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VIII </a:t>
            </a:r>
            <a:r>
              <a:rPr lang="en-US" altLang="en-US" sz="2000" dirty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binding capacity (</a:t>
            </a:r>
            <a:r>
              <a:rPr lang="en-US" altLang="en-US" sz="2000" dirty="0" err="1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FVIIIBc</a:t>
            </a:r>
            <a:r>
              <a:rPr lang="en-US" altLang="en-US" sz="2000" dirty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)</a:t>
            </a:r>
            <a:endParaRPr lang="en-US" altLang="en-US" dirty="0">
              <a:solidFill>
                <a:schemeClr val="bg1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9690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23850" y="357188"/>
            <a:ext cx="8820150" cy="857250"/>
          </a:xfrm>
        </p:spPr>
        <p:txBody>
          <a:bodyPr/>
          <a:lstStyle/>
          <a:p>
            <a:r>
              <a:rPr lang="sr-Latn-RS" altLang="en-US" sz="32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/>
            </a:r>
            <a:br>
              <a:rPr lang="sr-Latn-RS" altLang="en-US" sz="32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</a:br>
            <a:r>
              <a:rPr lang="sr-Latn-RS" altLang="en-US" sz="32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/>
            </a:r>
            <a:br>
              <a:rPr lang="sr-Latn-RS" altLang="en-US" sz="32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</a:br>
            <a:r>
              <a:rPr lang="sr-Latn-RS" altLang="en-US" sz="32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/>
            </a:r>
            <a:br>
              <a:rPr lang="sr-Latn-RS" altLang="en-US" sz="32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</a:br>
            <a:r>
              <a:rPr lang="sr-Latn-RS" altLang="en-US" sz="32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T</a:t>
            </a:r>
            <a:r>
              <a:rPr lang="en" altLang="en-US" sz="32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ransfusion reactions</a:t>
            </a:r>
            <a:r>
              <a:rPr lang="sr-Latn-CS" altLang="en-US" sz="3200" b="1" u="sng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/>
            </a:r>
            <a:br>
              <a:rPr lang="sr-Latn-CS" altLang="en-US" sz="3200" b="1" u="sng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</a:br>
            <a:r>
              <a:rPr lang="sr-Latn-CS" altLang="en-US" sz="3200" b="1" u="sng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/>
            </a:r>
            <a:br>
              <a:rPr lang="sr-Latn-CS" altLang="en-US" sz="3200" b="1" u="sng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</a:br>
            <a:r>
              <a:rPr lang="sr-Latn-CS" altLang="en-US" sz="3200" b="1" u="sng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/>
            </a:r>
            <a:br>
              <a:rPr lang="sr-Latn-CS" altLang="en-US" sz="3200" b="1" u="sng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</a:br>
            <a:endParaRPr lang="en-US" altLang="en-US" sz="3200" b="1" u="sng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23850" y="1484784"/>
            <a:ext cx="8786614" cy="4896544"/>
          </a:xfrm>
        </p:spPr>
        <p:txBody>
          <a:bodyPr/>
          <a:lstStyle/>
          <a:p>
            <a:pPr>
              <a:buFontTx/>
              <a:buNone/>
            </a:pPr>
            <a:r>
              <a:rPr lang="en" altLang="en-US" sz="2000" b="1" dirty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Infections (blood contamination)</a:t>
            </a:r>
          </a:p>
          <a:p>
            <a:r>
              <a:rPr lang="en" altLang="en-US" sz="2000" dirty="0" smtClean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it occurs </a:t>
            </a:r>
            <a:r>
              <a:rPr lang="en" altLang="en-U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as a result of unprofessional preservation, storage and donation of blood.</a:t>
            </a:r>
            <a:endParaRPr lang="en-US" altLang="en-US" sz="20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r>
              <a:rPr lang="en" altLang="en-U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Pseudomonas, </a:t>
            </a:r>
            <a:r>
              <a:rPr lang="en" altLang="en-US" sz="2000" dirty="0" err="1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Yersinia, Flavobacterium</a:t>
            </a:r>
            <a:endParaRPr lang="sr-Cyrl-CS" altLang="en-US" sz="20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r>
              <a:rPr lang="en-US" altLang="en-U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Infected blood transferred into the patient's bloodstream causes: shivering, flushing, abdominal pain, DIC, elevated TT, cyanosis, collapse, vomiting, skin erythema, sometimes death</a:t>
            </a:r>
            <a:r>
              <a:rPr lang="en-US" altLang="en-US" sz="2000" dirty="0" smtClean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.</a:t>
            </a:r>
            <a:endParaRPr lang="sr-Latn-RS" altLang="en-US" sz="2000" dirty="0" smtClean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r>
              <a:rPr lang="en" altLang="en-US" sz="2000" dirty="0" smtClean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It </a:t>
            </a:r>
            <a:r>
              <a:rPr lang="en" altLang="en-U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is necessary to take all prophylactic antiseptic measures when collecting and storing blood.</a:t>
            </a:r>
          </a:p>
          <a:p>
            <a:pPr>
              <a:buFontTx/>
              <a:buNone/>
            </a:pPr>
            <a:r>
              <a:rPr lang="en" altLang="en-US" sz="2000" b="1" dirty="0" smtClean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Late </a:t>
            </a:r>
            <a:r>
              <a:rPr lang="en" altLang="en-US" sz="2000" b="1" dirty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complications</a:t>
            </a:r>
            <a:endParaRPr lang="sr-Cyrl-CS" altLang="en-US" sz="2000" b="1" dirty="0">
              <a:solidFill>
                <a:schemeClr val="accent6">
                  <a:lumMod val="50000"/>
                </a:schemeClr>
              </a:solidFill>
              <a:latin typeface="Calibri Light" pitchFamily="34" charset="0"/>
              <a:cs typeface="Calibri Light" pitchFamily="34" charset="0"/>
            </a:endParaRPr>
          </a:p>
          <a:p>
            <a:r>
              <a:rPr lang="en" altLang="en-US" sz="2000" b="1" dirty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en" altLang="en-US" sz="2000" dirty="0" smtClean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Transmission </a:t>
            </a:r>
            <a:r>
              <a:rPr lang="en" altLang="en-US" sz="2000" dirty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of transmissible infections (HCV, HbsAg, T. pallidum, HIV).</a:t>
            </a:r>
          </a:p>
          <a:p>
            <a:r>
              <a:rPr lang="en" altLang="en-US" sz="2000" dirty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The consequences of these infections are chronic hepatitis, liver cirrhosis, liver cancer, syphilis, AIDS , etc</a:t>
            </a:r>
            <a:endParaRPr lang="sr-Cyrl-CS" altLang="en-US" sz="2000" dirty="0" smtClean="0">
              <a:solidFill>
                <a:schemeClr val="accent6">
                  <a:lumMod val="50000"/>
                </a:schemeClr>
              </a:solidFill>
              <a:latin typeface="Calibri Light" pitchFamily="34" charset="0"/>
              <a:cs typeface="Calibri Light" pitchFamily="34" charset="0"/>
            </a:endParaRPr>
          </a:p>
          <a:p>
            <a:endParaRPr lang="sr-Latn-CS" altLang="en-US" sz="20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endParaRPr lang="sr-Cyrl-CS" altLang="en-US" sz="20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5197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40365"/>
            <a:ext cx="8820150" cy="857250"/>
          </a:xfrm>
        </p:spPr>
        <p:txBody>
          <a:bodyPr/>
          <a:lstStyle/>
          <a:p>
            <a:r>
              <a:rPr lang="en" altLang="en-US" sz="32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Transfusion-transmitted diseases</a:t>
            </a:r>
            <a:endParaRPr lang="en-US" altLang="en-US" sz="32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</p:txBody>
      </p:sp>
      <p:sp>
        <p:nvSpPr>
          <p:cNvPr id="10752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052736"/>
            <a:ext cx="9144570" cy="5616624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By introducing modern technologies and screening in blood testing for presence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sr-Latn-RS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     </a:t>
            </a:r>
            <a:r>
              <a:rPr lang="en-US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of </a:t>
            </a:r>
            <a:r>
              <a:rPr lang="en-US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infectious </a:t>
            </a:r>
            <a:r>
              <a:rPr lang="en-US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agents</a:t>
            </a:r>
            <a:r>
              <a:rPr lang="sr-Latn-RS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, </a:t>
            </a:r>
            <a:r>
              <a:rPr lang="en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disease </a:t>
            </a:r>
            <a:r>
              <a:rPr lang="en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transmission is reduced to a </a:t>
            </a:r>
            <a:r>
              <a:rPr lang="en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minimum</a:t>
            </a:r>
            <a:r>
              <a:rPr lang="sr-Latn-RS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.</a:t>
            </a:r>
            <a:endParaRPr lang="en" altLang="en-US" sz="20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>
              <a:lnSpc>
                <a:spcPct val="80000"/>
              </a:lnSpc>
            </a:pPr>
            <a:endParaRPr lang="sr-Latn-ME" altLang="en-US" sz="20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>
              <a:lnSpc>
                <a:spcPct val="80000"/>
              </a:lnSpc>
            </a:pPr>
            <a:r>
              <a:rPr lang="en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Viruses that have a high prevalence of </a:t>
            </a:r>
            <a:r>
              <a:rPr lang="en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A</a:t>
            </a:r>
            <a:r>
              <a:rPr lang="sr-Latn-RS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b</a:t>
            </a:r>
            <a:r>
              <a:rPr lang="en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en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in the population are not practical to test </a:t>
            </a:r>
            <a:endParaRPr lang="sr-Latn-RS" altLang="en-US" sz="2000" dirty="0" smtClean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 marL="0" indent="0">
              <a:lnSpc>
                <a:spcPct val="80000"/>
              </a:lnSpc>
              <a:buNone/>
            </a:pPr>
            <a:r>
              <a:rPr lang="sr-Latn-RS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     a</a:t>
            </a:r>
            <a:r>
              <a:rPr lang="en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nd</a:t>
            </a:r>
            <a:r>
              <a:rPr lang="sr-Latn-RS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en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eliminate </a:t>
            </a:r>
            <a:r>
              <a:rPr lang="en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all seropositive blood </a:t>
            </a:r>
            <a:r>
              <a:rPr lang="en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units</a:t>
            </a:r>
            <a:r>
              <a:rPr lang="sr-Latn-RS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.</a:t>
            </a:r>
          </a:p>
          <a:p>
            <a:pPr>
              <a:lnSpc>
                <a:spcPct val="80000"/>
              </a:lnSpc>
            </a:pPr>
            <a:r>
              <a:rPr lang="sr-Latn-RS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These viruses</a:t>
            </a:r>
            <a:r>
              <a:rPr lang="en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en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pose a danger </a:t>
            </a:r>
            <a:r>
              <a:rPr lang="en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to</a:t>
            </a:r>
            <a:r>
              <a:rPr lang="sr-Latn-RS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en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immunologically </a:t>
            </a:r>
            <a:r>
              <a:rPr lang="en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incompetent </a:t>
            </a:r>
            <a:r>
              <a:rPr lang="en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patients</a:t>
            </a:r>
            <a:r>
              <a:rPr lang="sr-Latn-RS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:</a:t>
            </a:r>
            <a:r>
              <a:rPr lang="en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en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neonates </a:t>
            </a:r>
            <a:r>
              <a:rPr lang="en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with low </a:t>
            </a:r>
            <a:r>
              <a:rPr lang="en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BMI, patients </a:t>
            </a:r>
            <a:r>
              <a:rPr lang="en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with</a:t>
            </a:r>
            <a:r>
              <a:rPr lang="sr-Latn-RS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en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malignant hemopathies</a:t>
            </a:r>
            <a:r>
              <a:rPr lang="sr-Latn-RS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,</a:t>
            </a:r>
            <a:r>
              <a:rPr lang="en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en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transplant recipients</a:t>
            </a:r>
          </a:p>
          <a:p>
            <a:pPr>
              <a:lnSpc>
                <a:spcPct val="80000"/>
              </a:lnSpc>
            </a:pPr>
            <a:endParaRPr lang="sr-Latn-ME" altLang="en-US" sz="20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>
              <a:lnSpc>
                <a:spcPct val="80000"/>
              </a:lnSpc>
            </a:pPr>
            <a:r>
              <a:rPr lang="en" altLang="en-US" sz="2000" b="1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Mandatory screening tests </a:t>
            </a:r>
            <a:r>
              <a:rPr lang="en" altLang="en-US" sz="2000" b="1" dirty="0" err="1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: </a:t>
            </a:r>
            <a:r>
              <a:rPr lang="en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HBV , HCV, HIV, syphilis</a:t>
            </a:r>
          </a:p>
          <a:p>
            <a:pPr>
              <a:lnSpc>
                <a:spcPct val="80000"/>
              </a:lnSpc>
            </a:pPr>
            <a:endParaRPr lang="sr-Latn-ME" altLang="en-US" sz="20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>
              <a:lnSpc>
                <a:spcPct val="80000"/>
              </a:lnSpc>
            </a:pPr>
            <a:r>
              <a:rPr lang="en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Viruses transmitted by </a:t>
            </a:r>
            <a:r>
              <a:rPr lang="sr-Latn-RS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blood</a:t>
            </a:r>
            <a:r>
              <a:rPr lang="en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: </a:t>
            </a:r>
            <a:r>
              <a:rPr lang="en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HBV, HDV (delta virus), HCV, HIV</a:t>
            </a:r>
          </a:p>
          <a:p>
            <a:pPr>
              <a:lnSpc>
                <a:spcPct val="80000"/>
              </a:lnSpc>
            </a:pPr>
            <a:r>
              <a:rPr lang="en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Viruses transmitted by a cellular component: CMV, HTLV, EBV, HHV6 and 8,</a:t>
            </a:r>
          </a:p>
          <a:p>
            <a:pPr>
              <a:lnSpc>
                <a:spcPct val="80000"/>
              </a:lnSpc>
            </a:pPr>
            <a:r>
              <a:rPr lang="en-US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Low transmissibility viruses</a:t>
            </a:r>
            <a:r>
              <a:rPr lang="en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: </a:t>
            </a:r>
            <a:r>
              <a:rPr lang="en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HAV, Parvo B19 and others</a:t>
            </a:r>
          </a:p>
          <a:p>
            <a:pPr>
              <a:lnSpc>
                <a:spcPct val="80000"/>
              </a:lnSpc>
            </a:pPr>
            <a:r>
              <a:rPr lang="en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Viruses that can potentially be transmitted through blood: </a:t>
            </a:r>
            <a:r>
              <a:rPr lang="en" altLang="en-US" sz="2000" dirty="0" err="1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Dengue </a:t>
            </a:r>
            <a:r>
              <a:rPr lang="en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, </a:t>
            </a:r>
            <a:r>
              <a:rPr lang="en" altLang="en-US" sz="2000" dirty="0" err="1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West </a:t>
            </a:r>
            <a:r>
              <a:rPr lang="en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Nile, etc</a:t>
            </a:r>
            <a:endParaRPr lang="sr-Cyrl-RS" altLang="en-US" sz="20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>
              <a:lnSpc>
                <a:spcPct val="80000"/>
              </a:lnSpc>
            </a:pPr>
            <a:r>
              <a:rPr lang="en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Bacteria: </a:t>
            </a:r>
            <a:r>
              <a:rPr lang="en" altLang="en-US" sz="2000" dirty="0" err="1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Treponema</a:t>
            </a:r>
            <a:r>
              <a:rPr lang="en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en" altLang="en-US" sz="2000" dirty="0" err="1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pallidum</a:t>
            </a:r>
            <a:endParaRPr lang="sr-Latn-ME" altLang="en-US" sz="20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>
              <a:lnSpc>
                <a:spcPct val="80000"/>
              </a:lnSpc>
            </a:pPr>
            <a:r>
              <a:rPr lang="en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Parasites: Leishmania , Plasmodium, Trypanosoma, </a:t>
            </a:r>
            <a:r>
              <a:rPr lang="en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Toxoplasma</a:t>
            </a:r>
            <a:endParaRPr lang="sr-Latn-ME" altLang="en-US" sz="20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sr-Latn-CS" altLang="en-US" sz="20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8538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404664"/>
            <a:ext cx="8820150" cy="857250"/>
          </a:xfrm>
        </p:spPr>
        <p:txBody>
          <a:bodyPr/>
          <a:lstStyle/>
          <a:p>
            <a:r>
              <a:rPr lang="sr-Latn-RS" altLang="en-US" sz="32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/>
            </a:r>
            <a:br>
              <a:rPr lang="sr-Latn-RS" altLang="en-US" sz="32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</a:br>
            <a:r>
              <a:rPr lang="sr-Latn-RS" altLang="en-US" sz="32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/>
            </a:r>
            <a:br>
              <a:rPr lang="sr-Latn-RS" altLang="en-US" sz="32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</a:br>
            <a:r>
              <a:rPr lang="sr-Latn-RS" altLang="en-US" sz="32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T</a:t>
            </a:r>
            <a:r>
              <a:rPr lang="en" altLang="en-US" sz="32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ransfusion reactions</a:t>
            </a:r>
            <a:r>
              <a:rPr lang="sr-Latn-CS" altLang="en-US" sz="3200" b="1" u="sng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/>
            </a:r>
            <a:br>
              <a:rPr lang="sr-Latn-CS" altLang="en-US" sz="3200" b="1" u="sng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</a:br>
            <a:r>
              <a:rPr lang="sr-Latn-CS" altLang="en-US" sz="3200" b="1" u="sng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/>
            </a:r>
            <a:br>
              <a:rPr lang="sr-Latn-CS" altLang="en-US" sz="3200" b="1" u="sng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</a:br>
            <a:r>
              <a:rPr lang="sr-Latn-RS" altLang="en-US" sz="3200" b="1" u="sng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/>
            </a:r>
            <a:br>
              <a:rPr lang="sr-Latn-RS" altLang="en-US" sz="3200" b="1" u="sng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</a:br>
            <a:endParaRPr lang="en-US" altLang="en-US" sz="32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</p:txBody>
      </p:sp>
      <p:sp>
        <p:nvSpPr>
          <p:cNvPr id="10752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67544" y="1261914"/>
            <a:ext cx="8352606" cy="4724400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" altLang="en-US" sz="2000" b="1" dirty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Acute hemolytic transfusion </a:t>
            </a:r>
            <a:r>
              <a:rPr lang="en" altLang="en-US" sz="2000" b="1" dirty="0" smtClean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reaction</a:t>
            </a:r>
            <a:endParaRPr lang="sr-Latn-RS" altLang="en-US" sz="2000" b="1" dirty="0" smtClean="0">
              <a:solidFill>
                <a:schemeClr val="accent6">
                  <a:lumMod val="50000"/>
                </a:schemeClr>
              </a:solidFill>
              <a:latin typeface="Calibri Light" pitchFamily="34" charset="0"/>
              <a:cs typeface="Calibri Light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 dirty="0" smtClean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The </a:t>
            </a:r>
            <a:r>
              <a:rPr lang="en-US" altLang="en-US" sz="2000" dirty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strongest and most dangerous </a:t>
            </a:r>
            <a:r>
              <a:rPr lang="en-US" altLang="en-US" sz="2000" dirty="0" smtClean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reaction</a:t>
            </a:r>
            <a:endParaRPr lang="en" altLang="en-US" sz="2000" b="1" dirty="0">
              <a:solidFill>
                <a:schemeClr val="accent6">
                  <a:lumMod val="50000"/>
                </a:schemeClr>
              </a:solidFill>
              <a:latin typeface="Calibri Light" pitchFamily="34" charset="0"/>
              <a:cs typeface="Calibri Light" pitchFamily="34" charset="0"/>
            </a:endParaRPr>
          </a:p>
          <a:p>
            <a:pPr>
              <a:lnSpc>
                <a:spcPct val="80000"/>
              </a:lnSpc>
            </a:pPr>
            <a:r>
              <a:rPr lang="sr-Latn-RS" altLang="en-US" sz="2000" dirty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O</a:t>
            </a:r>
            <a:r>
              <a:rPr lang="en" altLang="en-US" sz="2000" dirty="0" smtClean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ccurs </a:t>
            </a:r>
            <a:r>
              <a:rPr lang="en" altLang="en-US" sz="2000" dirty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as a result of the administration of a mismatched blood type, if it is administered: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" altLang="en-US" sz="2000" dirty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a) blood of an inappropriate blood group (hemolysis)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" altLang="en-US" sz="2000" dirty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b) blood of the same blood group but different Rh factor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" altLang="en-US" sz="2000" dirty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c) blood of the same blood group and the same Rh factor, but the blood is defective or has been standing for a long time.</a:t>
            </a:r>
          </a:p>
          <a:p>
            <a:pPr marL="0" indent="0">
              <a:lnSpc>
                <a:spcPct val="80000"/>
              </a:lnSpc>
              <a:buNone/>
            </a:pPr>
            <a:endParaRPr lang="sr-Latn-RS" altLang="en-US" sz="2000" dirty="0" smtClean="0">
              <a:solidFill>
                <a:schemeClr val="accent6">
                  <a:lumMod val="50000"/>
                </a:schemeClr>
              </a:solidFill>
              <a:latin typeface="Calibri Light" pitchFamily="34" charset="0"/>
              <a:cs typeface="Calibri Light" pitchFamily="34" charset="0"/>
            </a:endParaRPr>
          </a:p>
          <a:p>
            <a:pPr>
              <a:lnSpc>
                <a:spcPct val="80000"/>
              </a:lnSpc>
            </a:pPr>
            <a:r>
              <a:rPr lang="sr-Latn-RS" altLang="en-US" sz="2000" dirty="0" smtClean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D</a:t>
            </a:r>
            <a:r>
              <a:rPr lang="en-US" altLang="en-US" sz="2000" dirty="0" err="1" smtClean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estruction</a:t>
            </a:r>
            <a:r>
              <a:rPr lang="en-US" altLang="en-US" sz="2000" dirty="0" smtClean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en-US" altLang="en-US" sz="2000" dirty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of erythrocytes occurs in the lumen of blood </a:t>
            </a:r>
            <a:r>
              <a:rPr lang="en-US" altLang="en-US" sz="2000" dirty="0" smtClean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vessels</a:t>
            </a:r>
            <a:r>
              <a:rPr lang="sr-Latn-RS" altLang="en-US" sz="2000" dirty="0" smtClean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 (</a:t>
            </a:r>
            <a:r>
              <a:rPr lang="en" altLang="en-US" sz="2000" dirty="0" smtClean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Intravascular hemolysis</a:t>
            </a:r>
            <a:r>
              <a:rPr lang="sr-Latn-RS" altLang="en-US" sz="2000" dirty="0" smtClean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), </a:t>
            </a:r>
            <a:r>
              <a:rPr lang="en" altLang="en-US" sz="2000" dirty="0" smtClean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hemoglobinemia, hemoglobinuria  </a:t>
            </a:r>
            <a:endParaRPr lang="sr-Latn-RS" altLang="en-US" sz="2000" dirty="0" smtClean="0">
              <a:solidFill>
                <a:schemeClr val="accent6">
                  <a:lumMod val="50000"/>
                </a:schemeClr>
              </a:solidFill>
              <a:latin typeface="Calibri Light" pitchFamily="34" charset="0"/>
              <a:cs typeface="Calibri Light" pitchFamily="34" charset="0"/>
            </a:endParaRPr>
          </a:p>
          <a:p>
            <a:pPr>
              <a:lnSpc>
                <a:spcPct val="80000"/>
              </a:lnSpc>
            </a:pPr>
            <a:r>
              <a:rPr lang="en" altLang="en-US" sz="2000" dirty="0" smtClean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Mechanism: </a:t>
            </a:r>
            <a:r>
              <a:rPr lang="en" altLang="en-U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anti A i Anti B </a:t>
            </a:r>
            <a:r>
              <a:rPr lang="en" altLang="en-US" sz="2000" dirty="0" smtClean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At</a:t>
            </a:r>
            <a:r>
              <a:rPr lang="sr-Latn-RS" altLang="en-US" sz="2000" dirty="0" smtClean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,</a:t>
            </a:r>
            <a:r>
              <a:rPr lang="en" altLang="en-US" sz="2000" dirty="0" smtClean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release </a:t>
            </a:r>
            <a:r>
              <a:rPr lang="en" altLang="en-U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c3a, c4a, c5a </a:t>
            </a:r>
            <a:r>
              <a:rPr lang="en" altLang="en-US" sz="2000" dirty="0" smtClean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 recipient plasma, DIC</a:t>
            </a:r>
            <a:endParaRPr lang="sr-Latn-CS" altLang="en-US" sz="20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>
              <a:lnSpc>
                <a:spcPct val="80000"/>
              </a:lnSpc>
            </a:pPr>
            <a:r>
              <a:rPr lang="en" altLang="en-US" sz="2000" dirty="0" smtClean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Clinical p</a:t>
            </a:r>
            <a:r>
              <a:rPr lang="sr-Latn-RS" altLang="en-US" sz="2000" dirty="0" smtClean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resentation</a:t>
            </a:r>
            <a:r>
              <a:rPr lang="en" altLang="en-US" sz="2000" dirty="0" smtClean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: </a:t>
            </a:r>
            <a:r>
              <a:rPr lang="en-US" altLang="en-US" sz="2000" dirty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shivering, sweating, collapse, chest pain</a:t>
            </a:r>
            <a:r>
              <a:rPr lang="en-US" altLang="en-US" sz="2000" dirty="0" smtClean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,</a:t>
            </a:r>
            <a:r>
              <a:rPr lang="sr-Latn-RS" altLang="en-US" sz="2000" dirty="0" smtClean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en-US" altLang="en-US" sz="2000" dirty="0" smtClean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d</a:t>
            </a:r>
            <a:r>
              <a:rPr lang="sr-Latn-RS" altLang="en-US" sz="2000" dirty="0" smtClean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ispnea</a:t>
            </a:r>
            <a:r>
              <a:rPr lang="en-US" altLang="en-US" sz="2000" dirty="0" smtClean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, </a:t>
            </a:r>
            <a:r>
              <a:rPr lang="en-US" altLang="en-US" sz="2000" dirty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vomiting, diarrhea, pain in the kidney area</a:t>
            </a:r>
            <a:r>
              <a:rPr lang="en-US" altLang="en-US" sz="2000" dirty="0" smtClean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,</a:t>
            </a:r>
            <a:r>
              <a:rPr lang="sr-Latn-RS" altLang="en-US" sz="2000" dirty="0" smtClean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en-US" altLang="en-US" sz="2000" dirty="0" smtClean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renal </a:t>
            </a:r>
            <a:r>
              <a:rPr lang="en-US" altLang="en-US" sz="2000" dirty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insufficiency leading to anuria, </a:t>
            </a:r>
            <a:r>
              <a:rPr lang="en-US" altLang="en-US" sz="2000" dirty="0" smtClean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often </a:t>
            </a:r>
            <a:r>
              <a:rPr lang="en-US" altLang="en-US" sz="2000" dirty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a fatal </a:t>
            </a:r>
            <a:r>
              <a:rPr lang="en-US" altLang="en-US" sz="2000" dirty="0" smtClean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outcome</a:t>
            </a:r>
          </a:p>
          <a:p>
            <a:pPr>
              <a:lnSpc>
                <a:spcPct val="80000"/>
              </a:lnSpc>
              <a:buFontTx/>
              <a:buNone/>
            </a:pPr>
            <a:endParaRPr lang="sr-Latn-CS" altLang="en-US" sz="20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3361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42875"/>
            <a:ext cx="8820150" cy="857250"/>
          </a:xfrm>
        </p:spPr>
        <p:txBody>
          <a:bodyPr/>
          <a:lstStyle/>
          <a:p>
            <a:r>
              <a:rPr lang="sr-Latn-RS" altLang="en-US" sz="32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/>
            </a:r>
            <a:br>
              <a:rPr lang="sr-Latn-RS" altLang="en-US" sz="32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</a:br>
            <a:r>
              <a:rPr lang="en" altLang="en-US" sz="32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Less </a:t>
            </a:r>
            <a:r>
              <a:rPr lang="en" altLang="en-US" sz="32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frequent transfusion reactions</a:t>
            </a:r>
            <a:r>
              <a:rPr lang="sr-Latn-CS" altLang="en-US" sz="3200" b="1" u="sng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/>
            </a:r>
            <a:br>
              <a:rPr lang="sr-Latn-CS" altLang="en-US" sz="3200" b="1" u="sng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</a:br>
            <a:endParaRPr lang="en-US" altLang="en-US" sz="32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</p:txBody>
      </p:sp>
      <p:sp>
        <p:nvSpPr>
          <p:cNvPr id="10854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79512" y="1268760"/>
            <a:ext cx="8964488" cy="4805139"/>
          </a:xfrm>
        </p:spPr>
        <p:txBody>
          <a:bodyPr/>
          <a:lstStyle/>
          <a:p>
            <a:pPr>
              <a:buFontTx/>
              <a:buNone/>
            </a:pPr>
            <a:r>
              <a:rPr lang="en" altLang="en-US" sz="2000" b="1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Acute tubular nephrosis</a:t>
            </a:r>
            <a:endParaRPr lang="sr-Cyrl-CS" altLang="en-US" sz="2000" b="1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r>
              <a:rPr lang="en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en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It </a:t>
            </a:r>
            <a:r>
              <a:rPr lang="en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is characterized by </a:t>
            </a:r>
            <a:r>
              <a:rPr lang="en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oliguria</a:t>
            </a:r>
            <a:r>
              <a:rPr lang="sr-Latn-RS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, </a:t>
            </a:r>
            <a:r>
              <a:rPr lang="en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anuria</a:t>
            </a:r>
            <a:r>
              <a:rPr lang="sr-Latn-RS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, </a:t>
            </a:r>
            <a:r>
              <a:rPr lang="en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hypertension</a:t>
            </a:r>
            <a:r>
              <a:rPr lang="sr-Latn-RS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,</a:t>
            </a:r>
            <a:r>
              <a:rPr lang="en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en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acidosis and </a:t>
            </a:r>
            <a:r>
              <a:rPr lang="en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coma</a:t>
            </a:r>
            <a:r>
              <a:rPr lang="sr-Latn-RS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,</a:t>
            </a:r>
          </a:p>
          <a:p>
            <a:r>
              <a:rPr lang="en-US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if not treated</a:t>
            </a:r>
            <a:r>
              <a:rPr lang="en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, </a:t>
            </a:r>
            <a:r>
              <a:rPr lang="en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after 9-12 days death occurs</a:t>
            </a:r>
            <a:endParaRPr lang="sr-Cyrl-CS" altLang="en-US" sz="20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>
              <a:buFontTx/>
              <a:buNone/>
            </a:pPr>
            <a:r>
              <a:rPr lang="en" altLang="en-US" sz="2000" b="1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Lung transfusion injury</a:t>
            </a:r>
            <a:r>
              <a:rPr lang="en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</a:t>
            </a:r>
            <a:endParaRPr lang="sr-Cyrl-CS" altLang="en-US" sz="20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r>
              <a:rPr lang="sr-Latn-RS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O</a:t>
            </a:r>
            <a:r>
              <a:rPr lang="en-US" altLang="en-US" sz="2000" dirty="0" err="1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ccurs</a:t>
            </a:r>
            <a:r>
              <a:rPr lang="en-US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en-US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in one in 2000 transfusions, </a:t>
            </a:r>
            <a:r>
              <a:rPr lang="en-US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symptoms</a:t>
            </a:r>
            <a:r>
              <a:rPr lang="sr-Latn-RS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en-US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vary </a:t>
            </a:r>
            <a:r>
              <a:rPr lang="en-US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from mild to life-threatening, </a:t>
            </a:r>
            <a:endParaRPr lang="sr-Latn-RS" altLang="en-US" sz="2000" dirty="0" smtClean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 marL="0" indent="0">
              <a:buNone/>
            </a:pPr>
            <a:r>
              <a:rPr lang="sr-Latn-RS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     </a:t>
            </a:r>
            <a:r>
              <a:rPr lang="en-US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but </a:t>
            </a:r>
            <a:r>
              <a:rPr lang="en-US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most </a:t>
            </a:r>
            <a:r>
              <a:rPr lang="en-US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patients</a:t>
            </a:r>
            <a:r>
              <a:rPr lang="sr-Latn-RS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en-US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it </a:t>
            </a:r>
            <a:r>
              <a:rPr lang="en-US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completely heals within 96 </a:t>
            </a:r>
            <a:r>
              <a:rPr lang="en-US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hours</a:t>
            </a:r>
            <a:endParaRPr lang="sr-Latn-RS" altLang="en-US" sz="2000" dirty="0" smtClean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r>
              <a:rPr lang="sr-Latn-RS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M</a:t>
            </a:r>
            <a:r>
              <a:rPr lang="en-US" altLang="en-US" sz="2000" dirty="0" err="1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ortality</a:t>
            </a:r>
            <a:r>
              <a:rPr lang="en-US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rate</a:t>
            </a:r>
            <a:r>
              <a:rPr lang="sr-Latn-RS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en-US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is lower</a:t>
            </a:r>
            <a:r>
              <a:rPr lang="sr-Latn-RS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en-US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of</a:t>
            </a:r>
            <a:r>
              <a:rPr lang="sr-Latn-RS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en-US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10%</a:t>
            </a:r>
            <a:endParaRPr lang="sr-Latn-RS" altLang="en-US" sz="2000" dirty="0" smtClean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r>
              <a:rPr lang="en-US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Acute </a:t>
            </a:r>
            <a:r>
              <a:rPr lang="en-US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respiratory pain, feverishness</a:t>
            </a:r>
            <a:r>
              <a:rPr lang="en-US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, </a:t>
            </a:r>
            <a:r>
              <a:rPr lang="en-US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pulmonary </a:t>
            </a:r>
            <a:r>
              <a:rPr lang="en-US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edema</a:t>
            </a:r>
            <a:r>
              <a:rPr lang="sr-Latn-RS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, </a:t>
            </a:r>
            <a:r>
              <a:rPr lang="sr-Latn-RS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h</a:t>
            </a:r>
            <a:r>
              <a:rPr lang="en-US" altLang="en-US" sz="2000" dirty="0" err="1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ypotension</a:t>
            </a:r>
            <a:r>
              <a:rPr lang="en-US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,.</a:t>
            </a:r>
            <a:endParaRPr lang="sr-Latn-RS" altLang="en-US" sz="2000" dirty="0" smtClean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>
              <a:buFontTx/>
              <a:buNone/>
            </a:pPr>
            <a:r>
              <a:rPr lang="sr-Latn-RS" altLang="en-US" sz="2000" b="1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O</a:t>
            </a:r>
            <a:r>
              <a:rPr lang="en-US" altLang="en-US" sz="2000" b="1" dirty="0" err="1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verload</a:t>
            </a:r>
            <a:r>
              <a:rPr lang="en-US" altLang="en-US" sz="2000" b="1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en-US" altLang="en-US" sz="2000" b="1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of the cardiovascular system, iron </a:t>
            </a:r>
            <a:r>
              <a:rPr lang="en-US" altLang="en-US" sz="2000" b="1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overload</a:t>
            </a:r>
            <a:endParaRPr lang="sr-Latn-RS" altLang="en-US" sz="2000" b="1" dirty="0" smtClean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r>
              <a:rPr lang="en-US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with </a:t>
            </a:r>
            <a:r>
              <a:rPr lang="en-US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numerous erythrocyte transfusions - </a:t>
            </a:r>
            <a:r>
              <a:rPr lang="en-US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HEMOCHROMATOSIS</a:t>
            </a:r>
            <a:endParaRPr lang="en-US" altLang="en-US" sz="20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>
              <a:buFontTx/>
              <a:buNone/>
            </a:pPr>
            <a:r>
              <a:rPr lang="en-US" altLang="en-US" sz="2000" b="1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Anaphylactic </a:t>
            </a:r>
            <a:r>
              <a:rPr lang="en-US" altLang="en-US" sz="2000" b="1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reactions</a:t>
            </a:r>
            <a:endParaRPr lang="sr-Latn-RS" altLang="en-US" sz="2000" b="1" dirty="0" smtClean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r>
              <a:rPr lang="en-US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in </a:t>
            </a:r>
            <a:r>
              <a:rPr lang="en-US" altLang="en-US" sz="20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persons with immunoglobulin A </a:t>
            </a:r>
            <a:r>
              <a:rPr lang="en-US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deficiency</a:t>
            </a:r>
            <a:r>
              <a:rPr lang="sr-Latn-RS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  </a:t>
            </a:r>
            <a:r>
              <a:rPr lang="en" altLang="en-US" sz="20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</a:t>
            </a:r>
            <a:endParaRPr lang="sr-Cyrl-CS" altLang="en-US" sz="20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>
              <a:buFontTx/>
              <a:buNone/>
            </a:pPr>
            <a:endParaRPr lang="sr-Cyrl-CS" altLang="en-US" sz="20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>
              <a:buFontTx/>
              <a:buNone/>
            </a:pPr>
            <a:endParaRPr lang="sr-Cyrl-CS" altLang="en-US" sz="20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>
              <a:buFontTx/>
              <a:buNone/>
            </a:pPr>
            <a:endParaRPr lang="sr-Cyrl-CS" altLang="en-US" sz="20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7096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729"/>
    </mc:Choice>
    <mc:Fallback xmlns="">
      <p:transition spd="slow" advTm="17729"/>
    </mc:Fallback>
  </mc:AlternateContent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-5071" y="548680"/>
            <a:ext cx="8820150" cy="857250"/>
          </a:xfrm>
        </p:spPr>
        <p:txBody>
          <a:bodyPr/>
          <a:lstStyle/>
          <a:p>
            <a:r>
              <a:rPr lang="en" altLang="en-US" sz="36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Adverse reaction reporting</a:t>
            </a:r>
            <a:endParaRPr lang="en-US" altLang="en-US" sz="36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</p:txBody>
      </p:sp>
      <p:sp>
        <p:nvSpPr>
          <p:cNvPr id="10957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95275" y="1700808"/>
            <a:ext cx="8229600" cy="4320480"/>
          </a:xfrm>
        </p:spPr>
        <p:txBody>
          <a:bodyPr/>
          <a:lstStyle/>
          <a:p>
            <a:endParaRPr lang="sr-Cyrl-CS" altLang="en-US" sz="24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r>
              <a:rPr lang="sr-Latn-RS" altLang="en-US" sz="24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I</a:t>
            </a:r>
            <a:r>
              <a:rPr lang="en-US" altLang="en-US" sz="24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t </a:t>
            </a:r>
            <a:r>
              <a:rPr lang="en-US" altLang="en-US" sz="24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is necessary to immediately report an adverse transfusion reaction according to a specific procedure</a:t>
            </a:r>
          </a:p>
          <a:p>
            <a:r>
              <a:rPr lang="sr-Latn-RS" altLang="en-US" sz="24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I</a:t>
            </a:r>
            <a:r>
              <a:rPr lang="en-US" altLang="en-US" sz="24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t </a:t>
            </a:r>
            <a:r>
              <a:rPr lang="en-US" altLang="en-US" sz="24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is necessary to submit for testing blood samples of the patient as well as samples of administered blood that led to an </a:t>
            </a:r>
            <a:r>
              <a:rPr lang="sr-Latn-RS" altLang="en-US" sz="24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adverse</a:t>
            </a:r>
            <a:r>
              <a:rPr lang="en-US" altLang="en-US" sz="24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reaction</a:t>
            </a:r>
            <a:endParaRPr lang="sr-Latn-RS" altLang="en-US" sz="2400" dirty="0" smtClean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r>
              <a:rPr lang="en-US" altLang="en-US" sz="24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Adequate </a:t>
            </a:r>
            <a:r>
              <a:rPr lang="en-US" altLang="en-US" sz="2400" dirty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documentation is filled out by the </a:t>
            </a:r>
            <a:r>
              <a:rPr lang="en-US" altLang="en-US" sz="2400" dirty="0" smtClean="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doctor</a:t>
            </a:r>
            <a:endParaRPr lang="en-US" altLang="en-US" sz="2400" dirty="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5659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803"/>
    </mc:Choice>
    <mc:Fallback xmlns="">
      <p:transition spd="slow" advTm="22803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4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2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3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4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5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6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7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8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9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24322</TotalTime>
  <Words>6905</Words>
  <Application>Microsoft Office PowerPoint</Application>
  <PresentationFormat>On-screen Show (4:3)</PresentationFormat>
  <Paragraphs>1161</Paragraphs>
  <Slides>94</Slides>
  <Notes>20</Notes>
  <HiddenSlides>0</HiddenSlides>
  <MMClips>0</MMClips>
  <ScaleCrop>false</ScaleCrop>
  <HeadingPairs>
    <vt:vector size="6" baseType="variant">
      <vt:variant>
        <vt:lpstr>Fonts Used</vt:lpstr>
      </vt:variant>
      <vt:variant>
        <vt:i4>15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94</vt:i4>
      </vt:variant>
    </vt:vector>
  </HeadingPairs>
  <TitlesOfParts>
    <vt:vector size="110" baseType="lpstr">
      <vt:lpstr>Arial Unicode MS</vt:lpstr>
      <vt:lpstr>SimSun</vt:lpstr>
      <vt:lpstr>Arial</vt:lpstr>
      <vt:lpstr>Calibri</vt:lpstr>
      <vt:lpstr>Calibri Light</vt:lpstr>
      <vt:lpstr>Courier New</vt:lpstr>
      <vt:lpstr>Helvetica</vt:lpstr>
      <vt:lpstr>Monotype Sorts</vt:lpstr>
      <vt:lpstr>Nirmala UI</vt:lpstr>
      <vt:lpstr>Osaka</vt:lpstr>
      <vt:lpstr>Symbol</vt:lpstr>
      <vt:lpstr>Tahoma</vt:lpstr>
      <vt:lpstr>Times New Roman</vt:lpstr>
      <vt:lpstr>Verdana</vt:lpstr>
      <vt:lpstr>Wingdings</vt:lpstr>
      <vt:lpstr>Default Design</vt:lpstr>
      <vt:lpstr>Coagulopathy. Thrombophilia. Treatment with blood derivatives - indications, contraindications, side effects.  </vt:lpstr>
      <vt:lpstr>PowerPoint Presentation</vt:lpstr>
      <vt:lpstr>Von Willebrand disease</vt:lpstr>
      <vt:lpstr>Inheritance of Von Willebrand disease </vt:lpstr>
      <vt:lpstr>Classification of Von Willebrand disease</vt:lpstr>
      <vt:lpstr>Classification of Von Willebrand disease</vt:lpstr>
      <vt:lpstr>Clinical presentation of Von Willebrand  disease</vt:lpstr>
      <vt:lpstr>Clinical presentation of Von Willebrand  disease</vt:lpstr>
      <vt:lpstr>Diagnosis of Von Willebrand disease </vt:lpstr>
      <vt:lpstr>Treatment of Von Willebrand disease ​</vt:lpstr>
      <vt:lpstr>Acquired Von Willebrand Disease (AvWD)</vt:lpstr>
      <vt:lpstr>Hemophilia </vt:lpstr>
      <vt:lpstr>PowerPoint Presentation</vt:lpstr>
      <vt:lpstr>Carriers of hemophilia</vt:lpstr>
      <vt:lpstr>Hemophilia A  </vt:lpstr>
      <vt:lpstr>PowerPoint Presentation</vt:lpstr>
      <vt:lpstr>PowerPoint Presentation</vt:lpstr>
      <vt:lpstr>Clinical presentation of hemophilia A</vt:lpstr>
      <vt:lpstr>Clinical presentation of hemophilia A </vt:lpstr>
      <vt:lpstr> Clinical presentation of hemophilia A </vt:lpstr>
      <vt:lpstr>Diagnosis of hemophilia A </vt:lpstr>
      <vt:lpstr>Prenatal diagnosis of hemophilia</vt:lpstr>
      <vt:lpstr>PowerPoint Presentation</vt:lpstr>
      <vt:lpstr>Treatment of hemophilia A </vt:lpstr>
      <vt:lpstr>PowerPoint Presentation</vt:lpstr>
      <vt:lpstr>Treatment of hemophilia A</vt:lpstr>
      <vt:lpstr>Hemophilia A </vt:lpstr>
      <vt:lpstr>Treatment of hemophilia A </vt:lpstr>
      <vt:lpstr>PowerPoint Presentation</vt:lpstr>
      <vt:lpstr>PowerPoint Presentation</vt:lpstr>
      <vt:lpstr>PowerPoint Presentation</vt:lpstr>
      <vt:lpstr>PowerPoint Presentation</vt:lpstr>
      <vt:lpstr>Hemophilia B </vt:lpstr>
      <vt:lpstr>Hemophilia C ( Sy Rosenthal)</vt:lpstr>
      <vt:lpstr>    Rare bleeding disorders-RBD   </vt:lpstr>
      <vt:lpstr>  Clinical manifestations</vt:lpstr>
      <vt:lpstr>     Rare bleeding disorders   </vt:lpstr>
      <vt:lpstr> Rare bleeding disorders </vt:lpstr>
      <vt:lpstr>Acquired vitamin K deficiency </vt:lpstr>
      <vt:lpstr>Acquired vitamin K deficiency</vt:lpstr>
      <vt:lpstr>Thrombophilia​</vt:lpstr>
      <vt:lpstr>Thrombophilia​</vt:lpstr>
      <vt:lpstr>PowerPoint Presentation</vt:lpstr>
      <vt:lpstr>Hereditary  thrombophilia</vt:lpstr>
      <vt:lpstr>Acquired thrombophilia</vt:lpstr>
      <vt:lpstr>Mechanism of thrombosis in hereditary thrombophilias</vt:lpstr>
      <vt:lpstr>Antithrombin</vt:lpstr>
      <vt:lpstr>Protein C and protein S system</vt:lpstr>
      <vt:lpstr>PowerPoint Presentation</vt:lpstr>
      <vt:lpstr>PowerPoint Presentation</vt:lpstr>
      <vt:lpstr>Hyperhomocysteinemia</vt:lpstr>
      <vt:lpstr> C677T gene polymorphism for methylene tetrahydrofolate reductase (MTHFR)  </vt:lpstr>
      <vt:lpstr>Characteristics of hereditary thrombophilia</vt:lpstr>
      <vt:lpstr>Clinical presentation of hereditary thrombophilia</vt:lpstr>
      <vt:lpstr>Clinical presentation of hereditary thrombophilia</vt:lpstr>
      <vt:lpstr>Complications in pregnancy</vt:lpstr>
      <vt:lpstr>Diagnosis of hereditary thrombophilia</vt:lpstr>
      <vt:lpstr>Laboratory diagnosis of hereditary thrombophilia </vt:lpstr>
      <vt:lpstr>PowerPoint Presentation</vt:lpstr>
      <vt:lpstr>Laboratory diagnosis of hereditary thrombophilia </vt:lpstr>
      <vt:lpstr>Treatment of clinical manifestation  of hereditary thrombophilia</vt:lpstr>
      <vt:lpstr>Prevention of miscarriages in women with thrombophilia</vt:lpstr>
      <vt:lpstr>Antiphospholipid syndrome (APS) </vt:lpstr>
      <vt:lpstr>PowerPoint Presentation</vt:lpstr>
      <vt:lpstr> Influence aPL antibodies on the hemostasis </vt:lpstr>
      <vt:lpstr>Clinical presentation of antiphospholipid syndrome </vt:lpstr>
      <vt:lpstr>PowerPoint Presentation</vt:lpstr>
      <vt:lpstr>Classification of antiphospholipid syndrome </vt:lpstr>
      <vt:lpstr>Catastrophic antiphospholipid syndrome (CAPS)  </vt:lpstr>
      <vt:lpstr>Diseases and conditions associated with secondary APS</vt:lpstr>
      <vt:lpstr>Revised Sapporo criteria for the diagnosis of APS</vt:lpstr>
      <vt:lpstr>PowerPoint Presentation</vt:lpstr>
      <vt:lpstr>APS therapy</vt:lpstr>
      <vt:lpstr>APS therapy</vt:lpstr>
      <vt:lpstr>APS therapy</vt:lpstr>
      <vt:lpstr>Therapy with blood products</vt:lpstr>
      <vt:lpstr>The most commonly used blood products</vt:lpstr>
      <vt:lpstr>Erythrocyte concentrate   </vt:lpstr>
      <vt:lpstr>Erythrocyte concentrate</vt:lpstr>
      <vt:lpstr>Erythrocyte concentrate </vt:lpstr>
      <vt:lpstr>Platelets concentrate </vt:lpstr>
      <vt:lpstr> Platelets concentrate  </vt:lpstr>
      <vt:lpstr>Platelets concentrate  </vt:lpstr>
      <vt:lpstr>Granulocyte concentrate</vt:lpstr>
      <vt:lpstr>Frozen fresh plasma</vt:lpstr>
      <vt:lpstr>Cryoprecipitate​</vt:lpstr>
      <vt:lpstr>Transfusion reactions</vt:lpstr>
      <vt:lpstr>Transfusion reactions </vt:lpstr>
      <vt:lpstr>  Transfusion reactions  </vt:lpstr>
      <vt:lpstr>   Transfusion reactions   </vt:lpstr>
      <vt:lpstr>Transfusion-transmitted diseases</vt:lpstr>
      <vt:lpstr>  Transfusion reactions   </vt:lpstr>
      <vt:lpstr> Less frequent transfusion reactions </vt:lpstr>
      <vt:lpstr>Adverse reaction reporting</vt:lpstr>
    </vt:vector>
  </TitlesOfParts>
  <Company>Medicinski fakultet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MESTO PIOGLITAZONA U INDIVIDUALIZACIJI TERAPIJE DIABETES MELLITUS-a TIP 2</dc:title>
  <dc:creator>Bife</dc:creator>
  <cp:lastModifiedBy>Korisnik</cp:lastModifiedBy>
  <cp:revision>1589</cp:revision>
  <dcterms:created xsi:type="dcterms:W3CDTF">2013-06-10T05:47:10Z</dcterms:created>
  <dcterms:modified xsi:type="dcterms:W3CDTF">2024-03-17T22:57:48Z</dcterms:modified>
</cp:coreProperties>
</file>